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8" r:id="rId2"/>
  </p:sldMasterIdLst>
  <p:notesMasterIdLst>
    <p:notesMasterId r:id="rId30"/>
  </p:notesMasterIdLst>
  <p:sldIdLst>
    <p:sldId id="256" r:id="rId3"/>
    <p:sldId id="272" r:id="rId4"/>
    <p:sldId id="276" r:id="rId5"/>
    <p:sldId id="281" r:id="rId6"/>
    <p:sldId id="274" r:id="rId7"/>
    <p:sldId id="278" r:id="rId8"/>
    <p:sldId id="282" r:id="rId9"/>
    <p:sldId id="283" r:id="rId10"/>
    <p:sldId id="284" r:id="rId11"/>
    <p:sldId id="285" r:id="rId12"/>
    <p:sldId id="288" r:id="rId13"/>
    <p:sldId id="258" r:id="rId14"/>
    <p:sldId id="259" r:id="rId15"/>
    <p:sldId id="286" r:id="rId16"/>
    <p:sldId id="271" r:id="rId17"/>
    <p:sldId id="287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9" r:id="rId28"/>
    <p:sldId id="300" r:id="rId29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>
        <p:scale>
          <a:sx n="95" d="100"/>
          <a:sy n="95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63745E-2F9B-4E17-93A5-41E4972CC56A}" type="doc">
      <dgm:prSet loTypeId="urn:microsoft.com/office/officeart/2005/8/layout/hList9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pt-PT"/>
        </a:p>
      </dgm:t>
    </dgm:pt>
    <dgm:pt modelId="{3B4B4F94-4F41-4F48-B64F-C1FB1AFA424A}">
      <dgm:prSet phldrT="[Texto]" custT="1"/>
      <dgm:spPr/>
      <dgm:t>
        <a:bodyPr/>
        <a:lstStyle/>
        <a:p>
          <a:endParaRPr lang="pt-PT" sz="1600" dirty="0" smtClean="0"/>
        </a:p>
        <a:p>
          <a:endParaRPr lang="pt-PT" sz="1600" dirty="0" smtClean="0"/>
        </a:p>
        <a:p>
          <a:r>
            <a:rPr lang="pt-PT" sz="1600" dirty="0" smtClean="0"/>
            <a:t>- </a:t>
          </a:r>
          <a:r>
            <a:rPr lang="pt-PT" sz="1800" dirty="0" smtClean="0"/>
            <a:t>Cenário de banimento</a:t>
          </a:r>
        </a:p>
        <a:p>
          <a:r>
            <a:rPr lang="pt-PT" sz="1800" dirty="0" smtClean="0"/>
            <a:t>- Condenação criminal (Eternit)</a:t>
          </a:r>
        </a:p>
        <a:p>
          <a:r>
            <a:rPr lang="pt-PT" sz="1800" dirty="0" smtClean="0"/>
            <a:t>- Omissão em medidas de segurança e desastre ambiental permanente</a:t>
          </a:r>
        </a:p>
        <a:p>
          <a:r>
            <a:rPr lang="pt-PT" sz="1800" dirty="0" smtClean="0"/>
            <a:t>- Décadas de ação direta (Casale Monferrato)</a:t>
          </a:r>
        </a:p>
        <a:p>
          <a:r>
            <a:rPr lang="pt-PT" sz="1800" dirty="0" smtClean="0"/>
            <a:t>- Mobilização dos trabalhadores</a:t>
          </a:r>
        </a:p>
        <a:p>
          <a:r>
            <a:rPr lang="pt-PT" sz="1800" dirty="0" smtClean="0"/>
            <a:t>- Apoio de cientistas</a:t>
          </a:r>
        </a:p>
        <a:p>
          <a:r>
            <a:rPr lang="pt-PT" sz="1800" dirty="0" smtClean="0"/>
            <a:t>- Ampliação das percepções dos problemas e de sua abrangência</a:t>
          </a:r>
          <a:endParaRPr lang="pt-PT" sz="1800" dirty="0"/>
        </a:p>
      </dgm:t>
    </dgm:pt>
    <dgm:pt modelId="{1C9DF439-BEB9-4845-BD14-C6B140FECA17}" type="parTrans" cxnId="{44C3CD4D-B9E1-40BA-A682-D06AFDF4FECB}">
      <dgm:prSet/>
      <dgm:spPr/>
      <dgm:t>
        <a:bodyPr/>
        <a:lstStyle/>
        <a:p>
          <a:endParaRPr lang="pt-PT"/>
        </a:p>
      </dgm:t>
    </dgm:pt>
    <dgm:pt modelId="{355F73EB-FC33-4884-819F-212CBF4E017C}" type="sibTrans" cxnId="{44C3CD4D-B9E1-40BA-A682-D06AFDF4FECB}">
      <dgm:prSet/>
      <dgm:spPr/>
      <dgm:t>
        <a:bodyPr/>
        <a:lstStyle/>
        <a:p>
          <a:endParaRPr lang="pt-PT"/>
        </a:p>
      </dgm:t>
    </dgm:pt>
    <dgm:pt modelId="{BEC01637-0BD3-4766-82C5-4089F1EB1D76}">
      <dgm:prSet phldrT="[Texto]"/>
      <dgm:spPr/>
      <dgm:t>
        <a:bodyPr/>
        <a:lstStyle/>
        <a:p>
          <a:r>
            <a:rPr lang="pt-PT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Audiência Pública sobre o amianto no STF</a:t>
          </a:r>
          <a:endParaRPr lang="pt-PT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61D5C02-56B9-4F5C-8F5E-7A464E8C3038}" type="parTrans" cxnId="{F9A525A6-20A2-4BD4-8F6B-AFF0D1757FEE}">
      <dgm:prSet/>
      <dgm:spPr/>
      <dgm:t>
        <a:bodyPr/>
        <a:lstStyle/>
        <a:p>
          <a:endParaRPr lang="pt-PT"/>
        </a:p>
      </dgm:t>
    </dgm:pt>
    <dgm:pt modelId="{F0AF1705-4FB0-42AB-9124-A61D378255C7}" type="sibTrans" cxnId="{F9A525A6-20A2-4BD4-8F6B-AFF0D1757FEE}">
      <dgm:prSet/>
      <dgm:spPr/>
      <dgm:t>
        <a:bodyPr/>
        <a:lstStyle/>
        <a:p>
          <a:endParaRPr lang="pt-PT"/>
        </a:p>
      </dgm:t>
    </dgm:pt>
    <dgm:pt modelId="{0FAEC81C-6572-423E-982A-1B49F714C1C8}">
      <dgm:prSet phldrT="[Texto]" custT="1"/>
      <dgm:spPr/>
      <dgm:t>
        <a:bodyPr/>
        <a:lstStyle/>
        <a:p>
          <a:r>
            <a:rPr lang="pt-PT" sz="1800" dirty="0" smtClean="0"/>
            <a:t>- Três Ações Diretas de Inconstitucionalidade</a:t>
          </a:r>
        </a:p>
        <a:p>
          <a:r>
            <a:rPr lang="pt-PT" sz="1300" dirty="0" smtClean="0"/>
            <a:t>1 – </a:t>
          </a:r>
          <a:r>
            <a:rPr lang="pt-PT" sz="1800" dirty="0" smtClean="0"/>
            <a:t>Contra a União, Lei 9055/95 de uso controlado do amianto</a:t>
          </a:r>
        </a:p>
        <a:p>
          <a:r>
            <a:rPr lang="pt-PT" sz="1300" dirty="0" smtClean="0"/>
            <a:t>2 – </a:t>
          </a:r>
          <a:r>
            <a:rPr lang="pt-PT" sz="1800" dirty="0" smtClean="0"/>
            <a:t>Lei  de banimento no Rio Grande do Sul</a:t>
          </a:r>
        </a:p>
        <a:p>
          <a:r>
            <a:rPr lang="pt-PT" sz="1300" dirty="0" smtClean="0"/>
            <a:t>3 – </a:t>
          </a:r>
          <a:r>
            <a:rPr lang="pt-PT" sz="1800" dirty="0" smtClean="0"/>
            <a:t>Lei de banimento em São Paulo</a:t>
          </a:r>
        </a:p>
        <a:p>
          <a:r>
            <a:rPr lang="pt-PT" sz="1800" dirty="0" smtClean="0"/>
            <a:t>- Controvérsia técnico-científica (uso seguro do amianto)</a:t>
          </a:r>
        </a:p>
        <a:p>
          <a:r>
            <a:rPr lang="pt-PT" sz="1800" dirty="0" smtClean="0"/>
            <a:t>- Conflito social, político e jurídico</a:t>
          </a:r>
        </a:p>
        <a:p>
          <a:r>
            <a:rPr lang="pt-PT" sz="1800" dirty="0" smtClean="0"/>
            <a:t>- Programa e anti-programa (Latour, 1992, 1999; Numes, Matias, 2003).</a:t>
          </a:r>
          <a:endParaRPr lang="pt-PT" sz="1800" dirty="0"/>
        </a:p>
      </dgm:t>
    </dgm:pt>
    <dgm:pt modelId="{5A6956E2-4B3D-442E-9710-F1FA152C4391}" type="parTrans" cxnId="{4CF3FEE0-2B5B-433F-98BA-26254A575FE2}">
      <dgm:prSet/>
      <dgm:spPr/>
      <dgm:t>
        <a:bodyPr/>
        <a:lstStyle/>
        <a:p>
          <a:endParaRPr lang="pt-PT"/>
        </a:p>
      </dgm:t>
    </dgm:pt>
    <dgm:pt modelId="{741839D7-D716-47A1-AF54-F38AE5C60FC9}" type="sibTrans" cxnId="{4CF3FEE0-2B5B-433F-98BA-26254A575FE2}">
      <dgm:prSet/>
      <dgm:spPr/>
      <dgm:t>
        <a:bodyPr/>
        <a:lstStyle/>
        <a:p>
          <a:endParaRPr lang="pt-PT"/>
        </a:p>
      </dgm:t>
    </dgm:pt>
    <dgm:pt modelId="{29D045B9-1475-45C9-9448-95DD39506FC9}">
      <dgm:prSet phldrT="[Texto]" custT="1"/>
      <dgm:spPr/>
      <dgm:t>
        <a:bodyPr/>
        <a:lstStyle/>
        <a:p>
          <a:r>
            <a:rPr lang="pt-PT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Julgamento de Turim</a:t>
          </a:r>
          <a:endParaRPr lang="pt-PT" sz="17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CBC06D4-B110-4F98-B9C3-1E4623BFD71B}" type="sibTrans" cxnId="{5D48126B-5A4C-4FD0-9AEC-E73389693B33}">
      <dgm:prSet/>
      <dgm:spPr/>
      <dgm:t>
        <a:bodyPr/>
        <a:lstStyle/>
        <a:p>
          <a:endParaRPr lang="pt-PT"/>
        </a:p>
      </dgm:t>
    </dgm:pt>
    <dgm:pt modelId="{AE213980-72CC-415F-835D-BD9284BF901C}" type="parTrans" cxnId="{5D48126B-5A4C-4FD0-9AEC-E73389693B33}">
      <dgm:prSet/>
      <dgm:spPr/>
      <dgm:t>
        <a:bodyPr/>
        <a:lstStyle/>
        <a:p>
          <a:endParaRPr lang="pt-PT"/>
        </a:p>
      </dgm:t>
    </dgm:pt>
    <dgm:pt modelId="{A96A07A0-C1B2-4307-B2FA-26DAE996E6B3}" type="pres">
      <dgm:prSet presAssocID="{E363745E-2F9B-4E17-93A5-41E4972CC56A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pt-PT"/>
        </a:p>
      </dgm:t>
    </dgm:pt>
    <dgm:pt modelId="{DF703857-C8D1-44E2-8F3E-68C7076D109D}" type="pres">
      <dgm:prSet presAssocID="{29D045B9-1475-45C9-9448-95DD39506FC9}" presName="posSpace" presStyleCnt="0"/>
      <dgm:spPr/>
    </dgm:pt>
    <dgm:pt modelId="{EFFE4638-93BE-47A2-AF76-0795385821C4}" type="pres">
      <dgm:prSet presAssocID="{29D045B9-1475-45C9-9448-95DD39506FC9}" presName="vertFlow" presStyleCnt="0"/>
      <dgm:spPr/>
    </dgm:pt>
    <dgm:pt modelId="{C002BE6C-1587-4775-A018-430E9A931B69}" type="pres">
      <dgm:prSet presAssocID="{29D045B9-1475-45C9-9448-95DD39506FC9}" presName="topSpace" presStyleCnt="0"/>
      <dgm:spPr/>
    </dgm:pt>
    <dgm:pt modelId="{44603F5A-6C10-4E59-AF2A-62B53EC99301}" type="pres">
      <dgm:prSet presAssocID="{29D045B9-1475-45C9-9448-95DD39506FC9}" presName="firstComp" presStyleCnt="0"/>
      <dgm:spPr/>
    </dgm:pt>
    <dgm:pt modelId="{B6A311F3-EDEB-465D-B095-1037C617D95F}" type="pres">
      <dgm:prSet presAssocID="{29D045B9-1475-45C9-9448-95DD39506FC9}" presName="firstChild" presStyleLbl="bgAccFollowNode1" presStyleIdx="0" presStyleCnt="2" custScaleX="124077" custScaleY="343288" custLinFactNeighborX="-3779" custLinFactNeighborY="-10665"/>
      <dgm:spPr/>
      <dgm:t>
        <a:bodyPr/>
        <a:lstStyle/>
        <a:p>
          <a:endParaRPr lang="pt-PT"/>
        </a:p>
      </dgm:t>
    </dgm:pt>
    <dgm:pt modelId="{BF6AF8AE-A0B4-4923-B223-F5F77DA3F07C}" type="pres">
      <dgm:prSet presAssocID="{29D045B9-1475-45C9-9448-95DD39506FC9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58F45F4-EF20-4E29-9FEB-23CAB6CF0D65}" type="pres">
      <dgm:prSet presAssocID="{29D045B9-1475-45C9-9448-95DD39506FC9}" presName="negSpace" presStyleCnt="0"/>
      <dgm:spPr/>
    </dgm:pt>
    <dgm:pt modelId="{1D03DB81-694D-475E-A8EE-69B7812BDCD0}" type="pres">
      <dgm:prSet presAssocID="{29D045B9-1475-45C9-9448-95DD39506FC9}" presName="circle" presStyleLbl="node1" presStyleIdx="0" presStyleCnt="2" custScaleX="100000" custScaleY="89382" custLinFactNeighborX="-60078" custLinFactNeighborY="-19792"/>
      <dgm:spPr/>
      <dgm:t>
        <a:bodyPr/>
        <a:lstStyle/>
        <a:p>
          <a:endParaRPr lang="pt-PT"/>
        </a:p>
      </dgm:t>
    </dgm:pt>
    <dgm:pt modelId="{F7113CF1-FC02-4248-91AA-9018A4FB975D}" type="pres">
      <dgm:prSet presAssocID="{CCBC06D4-B110-4F98-B9C3-1E4623BFD71B}" presName="transSpace" presStyleCnt="0"/>
      <dgm:spPr/>
    </dgm:pt>
    <dgm:pt modelId="{1F1C4742-E1F2-4A29-B28B-FE39DCBB29BC}" type="pres">
      <dgm:prSet presAssocID="{BEC01637-0BD3-4766-82C5-4089F1EB1D76}" presName="posSpace" presStyleCnt="0"/>
      <dgm:spPr/>
    </dgm:pt>
    <dgm:pt modelId="{513173B1-32F3-4C73-9E1C-7F5502CDA67F}" type="pres">
      <dgm:prSet presAssocID="{BEC01637-0BD3-4766-82C5-4089F1EB1D76}" presName="vertFlow" presStyleCnt="0"/>
      <dgm:spPr/>
    </dgm:pt>
    <dgm:pt modelId="{42155D7E-97E0-41DF-A6B1-F0761A8A12FF}" type="pres">
      <dgm:prSet presAssocID="{BEC01637-0BD3-4766-82C5-4089F1EB1D76}" presName="topSpace" presStyleCnt="0"/>
      <dgm:spPr/>
    </dgm:pt>
    <dgm:pt modelId="{F16B8D8D-D61D-44B4-9B6F-7D7BA50D42F9}" type="pres">
      <dgm:prSet presAssocID="{BEC01637-0BD3-4766-82C5-4089F1EB1D76}" presName="firstComp" presStyleCnt="0"/>
      <dgm:spPr/>
    </dgm:pt>
    <dgm:pt modelId="{FE421822-8008-44D3-86DC-2C26B0C06F1E}" type="pres">
      <dgm:prSet presAssocID="{BEC01637-0BD3-4766-82C5-4089F1EB1D76}" presName="firstChild" presStyleLbl="bgAccFollowNode1" presStyleIdx="1" presStyleCnt="2" custScaleX="124713" custScaleY="342560" custLinFactNeighborX="-47655" custLinFactNeighborY="-10521"/>
      <dgm:spPr/>
      <dgm:t>
        <a:bodyPr/>
        <a:lstStyle/>
        <a:p>
          <a:endParaRPr lang="pt-PT"/>
        </a:p>
      </dgm:t>
    </dgm:pt>
    <dgm:pt modelId="{F45EE2FF-36A4-4975-9F4F-2D50EFA39B7D}" type="pres">
      <dgm:prSet presAssocID="{BEC01637-0BD3-4766-82C5-4089F1EB1D76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AF1DCF6-8970-42A1-B447-92129C2C5636}" type="pres">
      <dgm:prSet presAssocID="{BEC01637-0BD3-4766-82C5-4089F1EB1D76}" presName="negSpace" presStyleCnt="0"/>
      <dgm:spPr/>
    </dgm:pt>
    <dgm:pt modelId="{CF39D3F2-7825-4EA5-9E5E-B579138C799A}" type="pres">
      <dgm:prSet presAssocID="{BEC01637-0BD3-4766-82C5-4089F1EB1D76}" presName="circle" presStyleLbl="node1" presStyleIdx="1" presStyleCnt="2" custLinFactNeighborX="42800" custLinFactNeighborY="-47"/>
      <dgm:spPr/>
      <dgm:t>
        <a:bodyPr/>
        <a:lstStyle/>
        <a:p>
          <a:endParaRPr lang="pt-PT"/>
        </a:p>
      </dgm:t>
    </dgm:pt>
  </dgm:ptLst>
  <dgm:cxnLst>
    <dgm:cxn modelId="{44C3CD4D-B9E1-40BA-A682-D06AFDF4FECB}" srcId="{29D045B9-1475-45C9-9448-95DD39506FC9}" destId="{3B4B4F94-4F41-4F48-B64F-C1FB1AFA424A}" srcOrd="0" destOrd="0" parTransId="{1C9DF439-BEB9-4845-BD14-C6B140FECA17}" sibTransId="{355F73EB-FC33-4884-819F-212CBF4E017C}"/>
    <dgm:cxn modelId="{54B24DBD-FED9-4191-8B18-EA6BF502C12F}" type="presOf" srcId="{BEC01637-0BD3-4766-82C5-4089F1EB1D76}" destId="{CF39D3F2-7825-4EA5-9E5E-B579138C799A}" srcOrd="0" destOrd="0" presId="urn:microsoft.com/office/officeart/2005/8/layout/hList9"/>
    <dgm:cxn modelId="{9231925D-2DC9-49FD-A581-0B6EB1749ED5}" type="presOf" srcId="{29D045B9-1475-45C9-9448-95DD39506FC9}" destId="{1D03DB81-694D-475E-A8EE-69B7812BDCD0}" srcOrd="0" destOrd="0" presId="urn:microsoft.com/office/officeart/2005/8/layout/hList9"/>
    <dgm:cxn modelId="{3EBB653B-E56A-4928-A961-C97621EAC094}" type="presOf" srcId="{3B4B4F94-4F41-4F48-B64F-C1FB1AFA424A}" destId="{B6A311F3-EDEB-465D-B095-1037C617D95F}" srcOrd="0" destOrd="0" presId="urn:microsoft.com/office/officeart/2005/8/layout/hList9"/>
    <dgm:cxn modelId="{6AC0806C-9FD1-4816-AB25-1E11D57ECCE3}" type="presOf" srcId="{0FAEC81C-6572-423E-982A-1B49F714C1C8}" destId="{F45EE2FF-36A4-4975-9F4F-2D50EFA39B7D}" srcOrd="1" destOrd="0" presId="urn:microsoft.com/office/officeart/2005/8/layout/hList9"/>
    <dgm:cxn modelId="{F3E003EA-063E-4E6D-8966-5505F1BFED2A}" type="presOf" srcId="{E363745E-2F9B-4E17-93A5-41E4972CC56A}" destId="{A96A07A0-C1B2-4307-B2FA-26DAE996E6B3}" srcOrd="0" destOrd="0" presId="urn:microsoft.com/office/officeart/2005/8/layout/hList9"/>
    <dgm:cxn modelId="{4191CFD4-31D9-4502-9B1F-24C331F0C8D5}" type="presOf" srcId="{0FAEC81C-6572-423E-982A-1B49F714C1C8}" destId="{FE421822-8008-44D3-86DC-2C26B0C06F1E}" srcOrd="0" destOrd="0" presId="urn:microsoft.com/office/officeart/2005/8/layout/hList9"/>
    <dgm:cxn modelId="{F9A525A6-20A2-4BD4-8F6B-AFF0D1757FEE}" srcId="{E363745E-2F9B-4E17-93A5-41E4972CC56A}" destId="{BEC01637-0BD3-4766-82C5-4089F1EB1D76}" srcOrd="1" destOrd="0" parTransId="{E61D5C02-56B9-4F5C-8F5E-7A464E8C3038}" sibTransId="{F0AF1705-4FB0-42AB-9124-A61D378255C7}"/>
    <dgm:cxn modelId="{4CF3FEE0-2B5B-433F-98BA-26254A575FE2}" srcId="{BEC01637-0BD3-4766-82C5-4089F1EB1D76}" destId="{0FAEC81C-6572-423E-982A-1B49F714C1C8}" srcOrd="0" destOrd="0" parTransId="{5A6956E2-4B3D-442E-9710-F1FA152C4391}" sibTransId="{741839D7-D716-47A1-AF54-F38AE5C60FC9}"/>
    <dgm:cxn modelId="{F26099CC-7382-4A79-BBEA-FBBD24CC816E}" type="presOf" srcId="{3B4B4F94-4F41-4F48-B64F-C1FB1AFA424A}" destId="{BF6AF8AE-A0B4-4923-B223-F5F77DA3F07C}" srcOrd="1" destOrd="0" presId="urn:microsoft.com/office/officeart/2005/8/layout/hList9"/>
    <dgm:cxn modelId="{5D48126B-5A4C-4FD0-9AEC-E73389693B33}" srcId="{E363745E-2F9B-4E17-93A5-41E4972CC56A}" destId="{29D045B9-1475-45C9-9448-95DD39506FC9}" srcOrd="0" destOrd="0" parTransId="{AE213980-72CC-415F-835D-BD9284BF901C}" sibTransId="{CCBC06D4-B110-4F98-B9C3-1E4623BFD71B}"/>
    <dgm:cxn modelId="{D0BD5195-80CB-416C-9E5D-CCC13F2E4DC4}" type="presParOf" srcId="{A96A07A0-C1B2-4307-B2FA-26DAE996E6B3}" destId="{DF703857-C8D1-44E2-8F3E-68C7076D109D}" srcOrd="0" destOrd="0" presId="urn:microsoft.com/office/officeart/2005/8/layout/hList9"/>
    <dgm:cxn modelId="{2F5496F6-87E3-476A-BA5A-FB696A0D7CD2}" type="presParOf" srcId="{A96A07A0-C1B2-4307-B2FA-26DAE996E6B3}" destId="{EFFE4638-93BE-47A2-AF76-0795385821C4}" srcOrd="1" destOrd="0" presId="urn:microsoft.com/office/officeart/2005/8/layout/hList9"/>
    <dgm:cxn modelId="{359DE331-6F68-47B0-B05E-FB394A82BDBC}" type="presParOf" srcId="{EFFE4638-93BE-47A2-AF76-0795385821C4}" destId="{C002BE6C-1587-4775-A018-430E9A931B69}" srcOrd="0" destOrd="0" presId="urn:microsoft.com/office/officeart/2005/8/layout/hList9"/>
    <dgm:cxn modelId="{CB8F01A8-DC08-4F65-AD2C-94DBCDF9513B}" type="presParOf" srcId="{EFFE4638-93BE-47A2-AF76-0795385821C4}" destId="{44603F5A-6C10-4E59-AF2A-62B53EC99301}" srcOrd="1" destOrd="0" presId="urn:microsoft.com/office/officeart/2005/8/layout/hList9"/>
    <dgm:cxn modelId="{F674C33A-016A-40F1-8E89-29C3EF359079}" type="presParOf" srcId="{44603F5A-6C10-4E59-AF2A-62B53EC99301}" destId="{B6A311F3-EDEB-465D-B095-1037C617D95F}" srcOrd="0" destOrd="0" presId="urn:microsoft.com/office/officeart/2005/8/layout/hList9"/>
    <dgm:cxn modelId="{DC8EE9E9-2D8E-4341-B764-0B964FE54E68}" type="presParOf" srcId="{44603F5A-6C10-4E59-AF2A-62B53EC99301}" destId="{BF6AF8AE-A0B4-4923-B223-F5F77DA3F07C}" srcOrd="1" destOrd="0" presId="urn:microsoft.com/office/officeart/2005/8/layout/hList9"/>
    <dgm:cxn modelId="{3BFA36E7-C44E-41B5-ABDA-209CE28BEF34}" type="presParOf" srcId="{A96A07A0-C1B2-4307-B2FA-26DAE996E6B3}" destId="{358F45F4-EF20-4E29-9FEB-23CAB6CF0D65}" srcOrd="2" destOrd="0" presId="urn:microsoft.com/office/officeart/2005/8/layout/hList9"/>
    <dgm:cxn modelId="{53E3108A-B6D3-4759-A46F-05A0D94C92EF}" type="presParOf" srcId="{A96A07A0-C1B2-4307-B2FA-26DAE996E6B3}" destId="{1D03DB81-694D-475E-A8EE-69B7812BDCD0}" srcOrd="3" destOrd="0" presId="urn:microsoft.com/office/officeart/2005/8/layout/hList9"/>
    <dgm:cxn modelId="{3C2DD61F-81E1-4322-B82A-C1A9C8ACAF53}" type="presParOf" srcId="{A96A07A0-C1B2-4307-B2FA-26DAE996E6B3}" destId="{F7113CF1-FC02-4248-91AA-9018A4FB975D}" srcOrd="4" destOrd="0" presId="urn:microsoft.com/office/officeart/2005/8/layout/hList9"/>
    <dgm:cxn modelId="{83B4BD8F-4CD6-4FF8-8C9C-904737B4A4E3}" type="presParOf" srcId="{A96A07A0-C1B2-4307-B2FA-26DAE996E6B3}" destId="{1F1C4742-E1F2-4A29-B28B-FE39DCBB29BC}" srcOrd="5" destOrd="0" presId="urn:microsoft.com/office/officeart/2005/8/layout/hList9"/>
    <dgm:cxn modelId="{4CFFCE03-44A4-4685-8164-3F600C541213}" type="presParOf" srcId="{A96A07A0-C1B2-4307-B2FA-26DAE996E6B3}" destId="{513173B1-32F3-4C73-9E1C-7F5502CDA67F}" srcOrd="6" destOrd="0" presId="urn:microsoft.com/office/officeart/2005/8/layout/hList9"/>
    <dgm:cxn modelId="{F2879A3D-7350-4C05-823F-F54BEA337068}" type="presParOf" srcId="{513173B1-32F3-4C73-9E1C-7F5502CDA67F}" destId="{42155D7E-97E0-41DF-A6B1-F0761A8A12FF}" srcOrd="0" destOrd="0" presId="urn:microsoft.com/office/officeart/2005/8/layout/hList9"/>
    <dgm:cxn modelId="{26F5F0AF-D5A8-4DFF-9A50-9159B0CF1834}" type="presParOf" srcId="{513173B1-32F3-4C73-9E1C-7F5502CDA67F}" destId="{F16B8D8D-D61D-44B4-9B6F-7D7BA50D42F9}" srcOrd="1" destOrd="0" presId="urn:microsoft.com/office/officeart/2005/8/layout/hList9"/>
    <dgm:cxn modelId="{668CDE8D-9630-4632-9A7B-2095F2533732}" type="presParOf" srcId="{F16B8D8D-D61D-44B4-9B6F-7D7BA50D42F9}" destId="{FE421822-8008-44D3-86DC-2C26B0C06F1E}" srcOrd="0" destOrd="0" presId="urn:microsoft.com/office/officeart/2005/8/layout/hList9"/>
    <dgm:cxn modelId="{084AF489-2C2C-45A0-8F8F-B664A34E4D59}" type="presParOf" srcId="{F16B8D8D-D61D-44B4-9B6F-7D7BA50D42F9}" destId="{F45EE2FF-36A4-4975-9F4F-2D50EFA39B7D}" srcOrd="1" destOrd="0" presId="urn:microsoft.com/office/officeart/2005/8/layout/hList9"/>
    <dgm:cxn modelId="{B88A392C-C267-4BE8-856B-07BFBE1F1388}" type="presParOf" srcId="{A96A07A0-C1B2-4307-B2FA-26DAE996E6B3}" destId="{7AF1DCF6-8970-42A1-B447-92129C2C5636}" srcOrd="7" destOrd="0" presId="urn:microsoft.com/office/officeart/2005/8/layout/hList9"/>
    <dgm:cxn modelId="{D701FB14-B979-41A9-B406-28E00437A4A9}" type="presParOf" srcId="{A96A07A0-C1B2-4307-B2FA-26DAE996E6B3}" destId="{CF39D3F2-7825-4EA5-9E5E-B579138C799A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DE2BCA-F449-448F-B935-7742466927EF}" type="doc">
      <dgm:prSet loTypeId="urn:microsoft.com/office/officeart/2009/3/layout/OpposingIdeas" loCatId="relationship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pt-PT"/>
        </a:p>
      </dgm:t>
    </dgm:pt>
    <dgm:pt modelId="{B4D3CA8B-7D40-4466-9FD3-6E2219F1D507}">
      <dgm:prSet phldrT="[Texto]"/>
      <dgm:spPr/>
      <dgm:t>
        <a:bodyPr/>
        <a:lstStyle/>
        <a:p>
          <a:r>
            <a:rPr lang="pt-PT" dirty="0" smtClean="0"/>
            <a:t>Separação entre trabalho, saúde e ambiente</a:t>
          </a:r>
          <a:endParaRPr lang="pt-PT" dirty="0"/>
        </a:p>
      </dgm:t>
    </dgm:pt>
    <dgm:pt modelId="{FACF0BBF-B35A-4F89-9BB0-153424E2509E}" type="parTrans" cxnId="{58C1AD32-8295-4CF1-9FB4-5C61932BB5FE}">
      <dgm:prSet/>
      <dgm:spPr/>
      <dgm:t>
        <a:bodyPr/>
        <a:lstStyle/>
        <a:p>
          <a:endParaRPr lang="pt-PT"/>
        </a:p>
      </dgm:t>
    </dgm:pt>
    <dgm:pt modelId="{D9D3D704-9DAA-4E36-89CE-475E90F169AA}" type="sibTrans" cxnId="{58C1AD32-8295-4CF1-9FB4-5C61932BB5FE}">
      <dgm:prSet/>
      <dgm:spPr/>
      <dgm:t>
        <a:bodyPr/>
        <a:lstStyle/>
        <a:p>
          <a:endParaRPr lang="pt-PT"/>
        </a:p>
      </dgm:t>
    </dgm:pt>
    <dgm:pt modelId="{FCA5867E-E1A1-44EA-B443-595F948BC802}">
      <dgm:prSet phldrT="[Texto]"/>
      <dgm:spPr/>
      <dgm:t>
        <a:bodyPr/>
        <a:lstStyle/>
        <a:p>
          <a:r>
            <a:rPr lang="pt-PT" dirty="0" smtClean="0"/>
            <a:t>- Problema meramente ocupacional</a:t>
          </a:r>
        </a:p>
        <a:p>
          <a:r>
            <a:rPr lang="pt-PT" dirty="0" smtClean="0"/>
            <a:t>- Questão econômica</a:t>
          </a:r>
          <a:endParaRPr lang="pt-PT" dirty="0"/>
        </a:p>
      </dgm:t>
    </dgm:pt>
    <dgm:pt modelId="{9DD5F3C0-1324-4D46-BDA0-04432908B514}" type="parTrans" cxnId="{4C13A560-2B5E-43E3-98B1-A40A8F4E7853}">
      <dgm:prSet/>
      <dgm:spPr/>
      <dgm:t>
        <a:bodyPr/>
        <a:lstStyle/>
        <a:p>
          <a:endParaRPr lang="pt-PT"/>
        </a:p>
      </dgm:t>
    </dgm:pt>
    <dgm:pt modelId="{FEFA9656-7E35-4FB5-85BE-CD1412763968}" type="sibTrans" cxnId="{4C13A560-2B5E-43E3-98B1-A40A8F4E7853}">
      <dgm:prSet/>
      <dgm:spPr/>
      <dgm:t>
        <a:bodyPr/>
        <a:lstStyle/>
        <a:p>
          <a:endParaRPr lang="pt-PT"/>
        </a:p>
      </dgm:t>
    </dgm:pt>
    <dgm:pt modelId="{F0C054BD-E5B7-4D2E-B1A3-286BAF93D4D6}">
      <dgm:prSet phldrT="[Texto]"/>
      <dgm:spPr/>
      <dgm:t>
        <a:bodyPr/>
        <a:lstStyle/>
        <a:p>
          <a:r>
            <a:rPr lang="pt-PT" dirty="0" smtClean="0"/>
            <a:t>Análises integradas</a:t>
          </a:r>
          <a:endParaRPr lang="pt-PT" dirty="0"/>
        </a:p>
      </dgm:t>
    </dgm:pt>
    <dgm:pt modelId="{00E0A814-B41B-4EAF-9C7B-4BE4DCC247D6}" type="parTrans" cxnId="{841F9B73-5685-4A67-87E3-0D6A0964DBA5}">
      <dgm:prSet/>
      <dgm:spPr/>
      <dgm:t>
        <a:bodyPr/>
        <a:lstStyle/>
        <a:p>
          <a:endParaRPr lang="pt-PT"/>
        </a:p>
      </dgm:t>
    </dgm:pt>
    <dgm:pt modelId="{517F62BE-1874-48BB-8C9D-F60ECD4B0639}" type="sibTrans" cxnId="{841F9B73-5685-4A67-87E3-0D6A0964DBA5}">
      <dgm:prSet/>
      <dgm:spPr/>
      <dgm:t>
        <a:bodyPr/>
        <a:lstStyle/>
        <a:p>
          <a:endParaRPr lang="pt-PT"/>
        </a:p>
      </dgm:t>
    </dgm:pt>
    <dgm:pt modelId="{F90E9AF5-CC5F-487A-9203-26100E340C64}">
      <dgm:prSet phldrT="[Texto]"/>
      <dgm:spPr/>
      <dgm:t>
        <a:bodyPr/>
        <a:lstStyle/>
        <a:p>
          <a:r>
            <a:rPr lang="pt-BR" dirty="0" smtClean="0"/>
            <a:t>- Problema de saúde coletiva — inclusive a do trabalhador — e saúde ambiental</a:t>
          </a:r>
        </a:p>
        <a:p>
          <a:r>
            <a:rPr lang="pt-BR" dirty="0" smtClean="0"/>
            <a:t>- Defesa do banimento  </a:t>
          </a:r>
          <a:endParaRPr lang="pt-PT" dirty="0"/>
        </a:p>
      </dgm:t>
    </dgm:pt>
    <dgm:pt modelId="{84ECA002-33F2-4C0D-A7E5-A20F895D0ADB}" type="parTrans" cxnId="{62E29814-A60A-4147-AAAD-76B9FCD29E4F}">
      <dgm:prSet/>
      <dgm:spPr/>
      <dgm:t>
        <a:bodyPr/>
        <a:lstStyle/>
        <a:p>
          <a:endParaRPr lang="pt-PT"/>
        </a:p>
      </dgm:t>
    </dgm:pt>
    <dgm:pt modelId="{421633A8-68DC-4851-BF67-87A404D87FC4}" type="sibTrans" cxnId="{62E29814-A60A-4147-AAAD-76B9FCD29E4F}">
      <dgm:prSet/>
      <dgm:spPr/>
      <dgm:t>
        <a:bodyPr/>
        <a:lstStyle/>
        <a:p>
          <a:endParaRPr lang="pt-PT"/>
        </a:p>
      </dgm:t>
    </dgm:pt>
    <dgm:pt modelId="{4F9B1986-A7C1-4C16-B069-949173F3383E}">
      <dgm:prSet/>
      <dgm:spPr/>
      <dgm:t>
        <a:bodyPr/>
        <a:lstStyle/>
        <a:p>
          <a:r>
            <a:rPr lang="pt-PT" dirty="0" smtClean="0"/>
            <a:t>-Defesa do uso controlado</a:t>
          </a:r>
        </a:p>
      </dgm:t>
    </dgm:pt>
    <dgm:pt modelId="{68BE7342-EC34-4792-8013-F48D8BDBEB92}" type="parTrans" cxnId="{7D82CFB5-D07D-451D-8F53-B61FEB1ED557}">
      <dgm:prSet/>
      <dgm:spPr/>
      <dgm:t>
        <a:bodyPr/>
        <a:lstStyle/>
        <a:p>
          <a:endParaRPr lang="pt-PT"/>
        </a:p>
      </dgm:t>
    </dgm:pt>
    <dgm:pt modelId="{E93B8AEC-E814-49FC-8DC1-7C9D9F4E00F3}" type="sibTrans" cxnId="{7D82CFB5-D07D-451D-8F53-B61FEB1ED557}">
      <dgm:prSet/>
      <dgm:spPr/>
      <dgm:t>
        <a:bodyPr/>
        <a:lstStyle/>
        <a:p>
          <a:endParaRPr lang="pt-PT"/>
        </a:p>
      </dgm:t>
    </dgm:pt>
    <dgm:pt modelId="{C457A817-6265-4426-A1C6-E109ED4F55FD}" type="pres">
      <dgm:prSet presAssocID="{EADE2BCA-F449-448F-B935-7742466927EF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7BA83C3E-FE35-4B5D-9096-C15A5C1C77D7}" type="pres">
      <dgm:prSet presAssocID="{EADE2BCA-F449-448F-B935-7742466927EF}" presName="Background" presStyleLbl="node1" presStyleIdx="0" presStyleCnt="1"/>
      <dgm:spPr/>
    </dgm:pt>
    <dgm:pt modelId="{151C86D2-7254-4656-BCF7-36A971999642}" type="pres">
      <dgm:prSet presAssocID="{EADE2BCA-F449-448F-B935-7742466927EF}" presName="Divider" presStyleLbl="callout" presStyleIdx="0" presStyleCnt="1"/>
      <dgm:spPr/>
    </dgm:pt>
    <dgm:pt modelId="{CAFB4F10-C7C7-4A45-AB8B-0C10F0B3F721}" type="pres">
      <dgm:prSet presAssocID="{EADE2BCA-F449-448F-B935-7742466927EF}" presName="ChildText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D60BCC7-341F-43CA-B150-C1BF49A47507}" type="pres">
      <dgm:prSet presAssocID="{EADE2BCA-F449-448F-B935-7742466927EF}" presName="ChildText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BC1366B-346A-4659-9205-25A439B6E2B3}" type="pres">
      <dgm:prSet presAssocID="{EADE2BCA-F449-448F-B935-7742466927EF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pt-PT"/>
        </a:p>
      </dgm:t>
    </dgm:pt>
    <dgm:pt modelId="{F89C20A5-1E16-41AA-9C10-849EABDB86B1}" type="pres">
      <dgm:prSet presAssocID="{EADE2BCA-F449-448F-B935-7742466927EF}" presName="ParentShape1" presStyleLbl="alignImgPlace1" presStyleIdx="0" presStyleCnt="2">
        <dgm:presLayoutVars/>
      </dgm:prSet>
      <dgm:spPr/>
      <dgm:t>
        <a:bodyPr/>
        <a:lstStyle/>
        <a:p>
          <a:endParaRPr lang="pt-PT"/>
        </a:p>
      </dgm:t>
    </dgm:pt>
    <dgm:pt modelId="{43DE760E-54CE-413F-8737-B00C344A423A}" type="pres">
      <dgm:prSet presAssocID="{EADE2BCA-F449-448F-B935-7742466927EF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pt-PT"/>
        </a:p>
      </dgm:t>
    </dgm:pt>
    <dgm:pt modelId="{9A7D6DC2-5975-4179-8104-DA395BF78A86}" type="pres">
      <dgm:prSet presAssocID="{EADE2BCA-F449-448F-B935-7742466927EF}" presName="ParentShape2" presStyleLbl="alignImgPlace1" presStyleIdx="1" presStyleCnt="2">
        <dgm:presLayoutVars/>
      </dgm:prSet>
      <dgm:spPr/>
      <dgm:t>
        <a:bodyPr/>
        <a:lstStyle/>
        <a:p>
          <a:endParaRPr lang="pt-PT"/>
        </a:p>
      </dgm:t>
    </dgm:pt>
  </dgm:ptLst>
  <dgm:cxnLst>
    <dgm:cxn modelId="{62E29814-A60A-4147-AAAD-76B9FCD29E4F}" srcId="{F0C054BD-E5B7-4D2E-B1A3-286BAF93D4D6}" destId="{F90E9AF5-CC5F-487A-9203-26100E340C64}" srcOrd="0" destOrd="0" parTransId="{84ECA002-33F2-4C0D-A7E5-A20F895D0ADB}" sibTransId="{421633A8-68DC-4851-BF67-87A404D87FC4}"/>
    <dgm:cxn modelId="{19740135-22D4-4C2E-A9BB-376F84E961D0}" type="presOf" srcId="{4F9B1986-A7C1-4C16-B069-949173F3383E}" destId="{CAFB4F10-C7C7-4A45-AB8B-0C10F0B3F721}" srcOrd="0" destOrd="1" presId="urn:microsoft.com/office/officeart/2009/3/layout/OpposingIdeas"/>
    <dgm:cxn modelId="{953D65BD-AA46-4467-AC64-570C6D6018DC}" type="presOf" srcId="{F0C054BD-E5B7-4D2E-B1A3-286BAF93D4D6}" destId="{43DE760E-54CE-413F-8737-B00C344A423A}" srcOrd="0" destOrd="0" presId="urn:microsoft.com/office/officeart/2009/3/layout/OpposingIdeas"/>
    <dgm:cxn modelId="{9564E439-8E57-4A93-AE15-FD3C9A928E91}" type="presOf" srcId="{FCA5867E-E1A1-44EA-B443-595F948BC802}" destId="{CAFB4F10-C7C7-4A45-AB8B-0C10F0B3F721}" srcOrd="0" destOrd="0" presId="urn:microsoft.com/office/officeart/2009/3/layout/OpposingIdeas"/>
    <dgm:cxn modelId="{81A85F55-88EE-42A6-86F2-C1805348425B}" type="presOf" srcId="{B4D3CA8B-7D40-4466-9FD3-6E2219F1D507}" destId="{0BC1366B-346A-4659-9205-25A439B6E2B3}" srcOrd="0" destOrd="0" presId="urn:microsoft.com/office/officeart/2009/3/layout/OpposingIdeas"/>
    <dgm:cxn modelId="{FA4AC4BF-BB1B-405E-8CEF-1252628F6F89}" type="presOf" srcId="{EADE2BCA-F449-448F-B935-7742466927EF}" destId="{C457A817-6265-4426-A1C6-E109ED4F55FD}" srcOrd="0" destOrd="0" presId="urn:microsoft.com/office/officeart/2009/3/layout/OpposingIdeas"/>
    <dgm:cxn modelId="{841F9B73-5685-4A67-87E3-0D6A0964DBA5}" srcId="{EADE2BCA-F449-448F-B935-7742466927EF}" destId="{F0C054BD-E5B7-4D2E-B1A3-286BAF93D4D6}" srcOrd="1" destOrd="0" parTransId="{00E0A814-B41B-4EAF-9C7B-4BE4DCC247D6}" sibTransId="{517F62BE-1874-48BB-8C9D-F60ECD4B0639}"/>
    <dgm:cxn modelId="{4C13A560-2B5E-43E3-98B1-A40A8F4E7853}" srcId="{B4D3CA8B-7D40-4466-9FD3-6E2219F1D507}" destId="{FCA5867E-E1A1-44EA-B443-595F948BC802}" srcOrd="0" destOrd="0" parTransId="{9DD5F3C0-1324-4D46-BDA0-04432908B514}" sibTransId="{FEFA9656-7E35-4FB5-85BE-CD1412763968}"/>
    <dgm:cxn modelId="{9FEF6853-257E-4DDE-955B-EC029813DBC3}" type="presOf" srcId="{F90E9AF5-CC5F-487A-9203-26100E340C64}" destId="{1D60BCC7-341F-43CA-B150-C1BF49A47507}" srcOrd="0" destOrd="0" presId="urn:microsoft.com/office/officeart/2009/3/layout/OpposingIdeas"/>
    <dgm:cxn modelId="{7D82CFB5-D07D-451D-8F53-B61FEB1ED557}" srcId="{B4D3CA8B-7D40-4466-9FD3-6E2219F1D507}" destId="{4F9B1986-A7C1-4C16-B069-949173F3383E}" srcOrd="1" destOrd="0" parTransId="{68BE7342-EC34-4792-8013-F48D8BDBEB92}" sibTransId="{E93B8AEC-E814-49FC-8DC1-7C9D9F4E00F3}"/>
    <dgm:cxn modelId="{58C1AD32-8295-4CF1-9FB4-5C61932BB5FE}" srcId="{EADE2BCA-F449-448F-B935-7742466927EF}" destId="{B4D3CA8B-7D40-4466-9FD3-6E2219F1D507}" srcOrd="0" destOrd="0" parTransId="{FACF0BBF-B35A-4F89-9BB0-153424E2509E}" sibTransId="{D9D3D704-9DAA-4E36-89CE-475E90F169AA}"/>
    <dgm:cxn modelId="{47615BC7-AF89-48CA-A7A9-C412F3205EF7}" type="presOf" srcId="{F0C054BD-E5B7-4D2E-B1A3-286BAF93D4D6}" destId="{9A7D6DC2-5975-4179-8104-DA395BF78A86}" srcOrd="1" destOrd="0" presId="urn:microsoft.com/office/officeart/2009/3/layout/OpposingIdeas"/>
    <dgm:cxn modelId="{7854441E-AB31-495A-A280-B8AF49408FCD}" type="presOf" srcId="{B4D3CA8B-7D40-4466-9FD3-6E2219F1D507}" destId="{F89C20A5-1E16-41AA-9C10-849EABDB86B1}" srcOrd="1" destOrd="0" presId="urn:microsoft.com/office/officeart/2009/3/layout/OpposingIdeas"/>
    <dgm:cxn modelId="{AD78E1A6-0639-43F8-8F2D-A55812EA25EC}" type="presParOf" srcId="{C457A817-6265-4426-A1C6-E109ED4F55FD}" destId="{7BA83C3E-FE35-4B5D-9096-C15A5C1C77D7}" srcOrd="0" destOrd="0" presId="urn:microsoft.com/office/officeart/2009/3/layout/OpposingIdeas"/>
    <dgm:cxn modelId="{3D23F326-9613-468E-913A-F0CC51BE937D}" type="presParOf" srcId="{C457A817-6265-4426-A1C6-E109ED4F55FD}" destId="{151C86D2-7254-4656-BCF7-36A971999642}" srcOrd="1" destOrd="0" presId="urn:microsoft.com/office/officeart/2009/3/layout/OpposingIdeas"/>
    <dgm:cxn modelId="{0FF8E083-28E3-4A40-84D1-456E6CEF12E3}" type="presParOf" srcId="{C457A817-6265-4426-A1C6-E109ED4F55FD}" destId="{CAFB4F10-C7C7-4A45-AB8B-0C10F0B3F721}" srcOrd="2" destOrd="0" presId="urn:microsoft.com/office/officeart/2009/3/layout/OpposingIdeas"/>
    <dgm:cxn modelId="{4FF9B6CC-35C1-458E-958A-624E99579C9A}" type="presParOf" srcId="{C457A817-6265-4426-A1C6-E109ED4F55FD}" destId="{1D60BCC7-341F-43CA-B150-C1BF49A47507}" srcOrd="3" destOrd="0" presId="urn:microsoft.com/office/officeart/2009/3/layout/OpposingIdeas"/>
    <dgm:cxn modelId="{C4BCD3C2-159F-433F-A1AD-3659767FBAF3}" type="presParOf" srcId="{C457A817-6265-4426-A1C6-E109ED4F55FD}" destId="{0BC1366B-346A-4659-9205-25A439B6E2B3}" srcOrd="4" destOrd="0" presId="urn:microsoft.com/office/officeart/2009/3/layout/OpposingIdeas"/>
    <dgm:cxn modelId="{B6A3F9CF-0312-4E0C-BE6E-DE5CF3E10D70}" type="presParOf" srcId="{C457A817-6265-4426-A1C6-E109ED4F55FD}" destId="{F89C20A5-1E16-41AA-9C10-849EABDB86B1}" srcOrd="5" destOrd="0" presId="urn:microsoft.com/office/officeart/2009/3/layout/OpposingIdeas"/>
    <dgm:cxn modelId="{0218F5A2-FC09-4F95-926E-00590C148F71}" type="presParOf" srcId="{C457A817-6265-4426-A1C6-E109ED4F55FD}" destId="{43DE760E-54CE-413F-8737-B00C344A423A}" srcOrd="6" destOrd="0" presId="urn:microsoft.com/office/officeart/2009/3/layout/OpposingIdeas"/>
    <dgm:cxn modelId="{017882A3-EB92-480F-8E2E-C7064D3C2182}" type="presParOf" srcId="{C457A817-6265-4426-A1C6-E109ED4F55FD}" destId="{9A7D6DC2-5975-4179-8104-DA395BF78A86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F33362F-0179-4E28-9AD7-A28EAA8008FC}" type="datetimeFigureOut">
              <a:rPr lang="pt-PT"/>
              <a:pPr>
                <a:defRPr/>
              </a:pPr>
              <a:t>22-03-2015</a:t>
            </a:fld>
            <a:endParaRPr lang="pt-PT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PT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FCE6FC6-A18E-44C3-A739-DAB743C353E3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891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8FF7F97-B7AD-4610-8898-2DBF2BD431C5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C6B77-4FC0-49D2-B976-6DD46FFDC7FB}" type="datetimeFigureOut">
              <a:rPr lang="pt-PT"/>
              <a:pPr>
                <a:defRPr/>
              </a:pPr>
              <a:t>22-03-2015</a:t>
            </a:fld>
            <a:endParaRPr lang="pt-PT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F2F84-FC48-4E37-92A9-BA019559171D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25213-35EC-4A59-8778-2C86DEB028A7}" type="datetimeFigureOut">
              <a:rPr lang="pt-PT"/>
              <a:pPr>
                <a:defRPr/>
              </a:pPr>
              <a:t>22-03-2015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31087-E24C-4546-844C-AD1DB1E23DD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AB4BC-5F72-4A04-BAB8-AEBB10198F8E}" type="datetimeFigureOut">
              <a:rPr lang="pt-PT"/>
              <a:pPr>
                <a:defRPr/>
              </a:pPr>
              <a:t>22-03-2015</a:t>
            </a:fld>
            <a:endParaRPr lang="pt-PT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939EA-6E4A-4DEC-8271-13806386ABFF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tângulo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>
                    <a:tint val="95000"/>
                  </a:prstClr>
                </a:solidFill>
              </a:defRPr>
            </a:lvl1pPr>
          </a:lstStyle>
          <a:p>
            <a:pPr>
              <a:defRPr/>
            </a:pPr>
            <a:fld id="{5EEF9955-AC23-4624-85D3-834A4817837E}" type="datetimeFigureOut">
              <a:rPr lang="pt-PT"/>
              <a:pPr>
                <a:defRPr/>
              </a:pPr>
              <a:t>22-03-2015</a:t>
            </a:fld>
            <a:endParaRPr lang="pt-PT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>
                    <a:tint val="95000"/>
                  </a:prstClr>
                </a:solidFill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>
                    <a:tint val="95000"/>
                  </a:prstClr>
                </a:solidFill>
              </a:defRPr>
            </a:lvl1pPr>
          </a:lstStyle>
          <a:p>
            <a:pPr>
              <a:defRPr/>
            </a:pPr>
            <a:fld id="{5D5EA202-96A8-4869-8580-D6B64A8D0EAF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E8755-8ABB-48ED-8861-7A0EEF1D013D}" type="datetimeFigureOut">
              <a:rPr lang="pt-PT"/>
              <a:pPr>
                <a:defRPr/>
              </a:pPr>
              <a:t>22-03-2015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2971E-0285-470B-BA9C-D0EEF410FA0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tângulo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>
                    <a:tint val="95000"/>
                  </a:prstClr>
                </a:solidFill>
              </a:defRPr>
            </a:lvl1pPr>
          </a:lstStyle>
          <a:p>
            <a:pPr>
              <a:defRPr/>
            </a:pPr>
            <a:fld id="{6B1AE0F2-7B5B-430C-A542-A63FA7271998}" type="datetimeFigureOut">
              <a:rPr lang="pt-PT"/>
              <a:pPr>
                <a:defRPr/>
              </a:pPr>
              <a:t>22-03-2015</a:t>
            </a:fld>
            <a:endParaRPr lang="pt-PT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>
                    <a:tint val="95000"/>
                  </a:prstClr>
                </a:solidFill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>
                    <a:tint val="95000"/>
                  </a:prstClr>
                </a:solidFill>
              </a:defRPr>
            </a:lvl1pPr>
          </a:lstStyle>
          <a:p>
            <a:pPr>
              <a:defRPr/>
            </a:pPr>
            <a:fld id="{03076853-E058-493F-AF5A-B8764E1E26B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78C53-E0EA-4264-B958-D9AFFC3030EB}" type="datetimeFigureOut">
              <a:rPr lang="pt-PT"/>
              <a:pPr>
                <a:defRPr/>
              </a:pPr>
              <a:t>22-03-2015</a:t>
            </a:fld>
            <a:endParaRPr lang="pt-PT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284B0-63D7-48BC-A8FD-62728FE4D6A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8D368-7D6A-4C04-B8BE-4DCF121109CD}" type="datetimeFigureOut">
              <a:rPr lang="pt-PT"/>
              <a:pPr>
                <a:defRPr/>
              </a:pPr>
              <a:t>22-03-2015</a:t>
            </a:fld>
            <a:endParaRPr lang="pt-PT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41CAF-83FB-4EFC-899B-6A3E7D72427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5AC54-45D0-421F-8D71-C4243A19F9BE}" type="datetimeFigureOut">
              <a:rPr lang="pt-PT"/>
              <a:pPr>
                <a:defRPr/>
              </a:pPr>
              <a:t>22-03-2015</a:t>
            </a:fld>
            <a:endParaRPr lang="pt-PT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6EBB2-B0CC-49B0-B3FC-D2123641AD9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DA314-26EC-4101-AD21-317066973298}" type="datetimeFigureOut">
              <a:rPr lang="pt-PT"/>
              <a:pPr>
                <a:defRPr/>
              </a:pPr>
              <a:t>22-03-2015</a:t>
            </a:fld>
            <a:endParaRPr lang="pt-PT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359C5-151C-4FC1-9957-49F463443C05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tângulo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584C0-4CF3-4E27-9514-57EABBE3CBC7}" type="datetimeFigureOut">
              <a:rPr lang="pt-PT"/>
              <a:pPr>
                <a:defRPr/>
              </a:pPr>
              <a:t>22-03-2015</a:t>
            </a:fld>
            <a:endParaRPr lang="pt-PT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E956A-3FFC-44BD-AE85-F707E04F8A66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0D9A3-9FA2-4D68-A2F8-455766E378F4}" type="datetimeFigureOut">
              <a:rPr lang="pt-PT"/>
              <a:pPr>
                <a:defRPr/>
              </a:pPr>
              <a:t>22-03-2015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B2EE2-672D-4493-B6DF-134D7D1D4F5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tângulo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624AA-4E76-4554-AEE5-799AA0367F21}" type="datetimeFigureOut">
              <a:rPr lang="pt-PT"/>
              <a:pPr>
                <a:defRPr/>
              </a:pPr>
              <a:t>22-03-2015</a:t>
            </a:fld>
            <a:endParaRPr lang="pt-PT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prstClr val="white">
                    <a:shade val="50000"/>
                  </a:prstClr>
                </a:solidFill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4FAA2-25F6-4F18-9F21-37881A16911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D8C25-4ACC-4BD2-ABA2-3C5FFD5FA14E}" type="datetimeFigureOut">
              <a:rPr lang="pt-PT"/>
              <a:pPr>
                <a:defRPr/>
              </a:pPr>
              <a:t>22-03-2015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CDE27-ECFC-4578-89FB-9331709FB2C5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tângulo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EDAFF-8FC1-4D5B-8A50-0C6F8D6A0B69}" type="datetimeFigureOut">
              <a:rPr lang="pt-PT"/>
              <a:pPr>
                <a:defRPr/>
              </a:pPr>
              <a:t>22-03-2015</a:t>
            </a:fld>
            <a:endParaRPr lang="pt-PT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09DF1-DA90-4888-8042-DAF370A640F3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2DA62-1157-43DC-AD3E-760E0C7750CF}" type="datetimeFigureOut">
              <a:rPr lang="pt-PT"/>
              <a:pPr>
                <a:defRPr/>
              </a:pPr>
              <a:t>22-03-2015</a:t>
            </a:fld>
            <a:endParaRPr lang="pt-PT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8D74F-3338-4461-B65F-B29C6769E03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A2B7D-567E-475E-9CD9-10F77B1D463B}" type="datetimeFigureOut">
              <a:rPr lang="pt-PT"/>
              <a:pPr>
                <a:defRPr/>
              </a:pPr>
              <a:t>22-03-2015</a:t>
            </a:fld>
            <a:endParaRPr lang="pt-PT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46059-9263-4755-8E54-19D87D465E65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6B160-4A0C-4C5C-B2BE-2AF7C86777C2}" type="datetimeFigureOut">
              <a:rPr lang="pt-PT"/>
              <a:pPr>
                <a:defRPr/>
              </a:pPr>
              <a:t>22-03-2015</a:t>
            </a:fld>
            <a:endParaRPr lang="pt-PT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EC66-826E-47EF-9F2F-07513F3CA71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59E54-6CEE-4899-B5DB-D0F02B3B96D6}" type="datetimeFigureOut">
              <a:rPr lang="pt-PT"/>
              <a:pPr>
                <a:defRPr/>
              </a:pPr>
              <a:t>22-03-2015</a:t>
            </a:fld>
            <a:endParaRPr lang="pt-PT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D753D-4F58-4FA7-82FD-7A9B2911D39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D6724-89E6-4566-B28F-0A8F21E011A0}" type="datetimeFigureOut">
              <a:rPr lang="pt-PT"/>
              <a:pPr>
                <a:defRPr/>
              </a:pPr>
              <a:t>22-03-2015</a:t>
            </a:fld>
            <a:endParaRPr lang="pt-PT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2337A-CA36-47E5-BA7D-753565A58B45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42EB-41FA-4746-AAD1-5E2BFB0A3B32}" type="datetimeFigureOut">
              <a:rPr lang="pt-PT"/>
              <a:pPr>
                <a:defRPr/>
              </a:pPr>
              <a:t>22-03-2015</a:t>
            </a:fld>
            <a:endParaRPr lang="pt-PT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4F321-0377-49BE-AFFB-1A2B8A354858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32649-0C15-42BA-93ED-F9776A92EB1A}" type="datetimeFigureOut">
              <a:rPr lang="pt-PT"/>
              <a:pPr>
                <a:defRPr/>
              </a:pPr>
              <a:t>22-03-2015</a:t>
            </a:fld>
            <a:endParaRPr lang="pt-PT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9FD36-9652-4E82-92CB-06D7878389F6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29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5951DC9-F0D7-477B-A8B2-76FF300F3186}" type="datetimeFigureOut">
              <a:rPr lang="pt-PT"/>
              <a:pPr>
                <a:defRPr/>
              </a:pPr>
              <a:t>22-03-2015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1ECCE3A-1BA9-4920-B524-B8D3A252699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5" r:id="rId2"/>
    <p:sldLayoutId id="2147483792" r:id="rId3"/>
    <p:sldLayoutId id="2147483784" r:id="rId4"/>
    <p:sldLayoutId id="2147483783" r:id="rId5"/>
    <p:sldLayoutId id="2147483782" r:id="rId6"/>
    <p:sldLayoutId id="2147483793" r:id="rId7"/>
    <p:sldLayoutId id="2147483794" r:id="rId8"/>
    <p:sldLayoutId id="2147483795" r:id="rId9"/>
    <p:sldLayoutId id="2147483781" r:id="rId10"/>
    <p:sldLayoutId id="214748379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331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prstClr val="black">
                    <a:tint val="95000"/>
                  </a:prst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77C76CF-B167-473C-B648-B03D4E553F18}" type="datetimeFigureOut">
              <a:rPr lang="pt-PT"/>
              <a:pPr>
                <a:defRPr/>
              </a:pPr>
              <a:t>22-03-2015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95000"/>
                  </a:prst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prstClr val="black">
                    <a:tint val="95000"/>
                  </a:prst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CFD45C6-F840-4FE2-98CA-0730DBCC4B7D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0" r:id="rId2"/>
    <p:sldLayoutId id="2147483798" r:id="rId3"/>
    <p:sldLayoutId id="2147483789" r:id="rId4"/>
    <p:sldLayoutId id="2147483788" r:id="rId5"/>
    <p:sldLayoutId id="2147483787" r:id="rId6"/>
    <p:sldLayoutId id="2147483799" r:id="rId7"/>
    <p:sldLayoutId id="2147483800" r:id="rId8"/>
    <p:sldLayoutId id="2147483801" r:id="rId9"/>
    <p:sldLayoutId id="2147483786" r:id="rId10"/>
    <p:sldLayoutId id="214748380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Imagem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025" y="476250"/>
            <a:ext cx="7524750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91264" cy="14700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PT" sz="4000" dirty="0" smtClean="0">
                <a:solidFill>
                  <a:schemeClr val="tx1"/>
                </a:solidFill>
              </a:rPr>
              <a:t>Amianto e controvérsia científica</a:t>
            </a:r>
            <a:br>
              <a:rPr lang="pt-PT" sz="4000" dirty="0" smtClean="0">
                <a:solidFill>
                  <a:schemeClr val="tx1"/>
                </a:solidFill>
              </a:rPr>
            </a:br>
            <a:r>
              <a:rPr lang="pt-PT" sz="4000" dirty="0" smtClean="0">
                <a:solidFill>
                  <a:schemeClr val="tx1"/>
                </a:solidFill>
              </a:rPr>
              <a:t> no Brasil</a:t>
            </a:r>
            <a:br>
              <a:rPr lang="pt-PT" sz="4000" dirty="0" smtClean="0">
                <a:solidFill>
                  <a:schemeClr val="tx1"/>
                </a:solidFill>
              </a:rPr>
            </a:br>
            <a:endParaRPr lang="pt-PT" sz="40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6627" name="Subtítulo 2"/>
          <p:cNvSpPr>
            <a:spLocks noGrp="1"/>
          </p:cNvSpPr>
          <p:nvPr>
            <p:ph type="subTitle" idx="1"/>
          </p:nvPr>
        </p:nvSpPr>
        <p:spPr>
          <a:xfrm>
            <a:off x="1270000" y="4076700"/>
            <a:ext cx="6400800" cy="1873250"/>
          </a:xfrm>
        </p:spPr>
        <p:txBody>
          <a:bodyPr/>
          <a:lstStyle/>
          <a:p>
            <a:r>
              <a:rPr lang="pt-PT" sz="2600" smtClean="0">
                <a:solidFill>
                  <a:schemeClr val="tx1"/>
                </a:solidFill>
              </a:rPr>
              <a:t>Lays Helena Paes e Silva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sz="3600" dirty="0" smtClean="0">
                <a:solidFill>
                  <a:schemeClr val="accent1">
                    <a:satMod val="150000"/>
                  </a:schemeClr>
                </a:solidFill>
              </a:rPr>
              <a:t>Manutenção da indústria</a:t>
            </a:r>
            <a:endParaRPr lang="pt-PT" sz="36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idx="1"/>
          </p:nvPr>
        </p:nvSpPr>
        <p:spPr>
          <a:xfrm>
            <a:off x="3019425" y="1916113"/>
            <a:ext cx="5800725" cy="4386262"/>
          </a:xfrm>
        </p:spPr>
        <p:txBody>
          <a:bodyPr rtlCol="0">
            <a:norm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800" dirty="0" smtClean="0"/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PT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PT" dirty="0"/>
          </a:p>
          <a:p>
            <a:pPr marL="118872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pt-PT" dirty="0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half" idx="2"/>
          </p:nvPr>
        </p:nvSpPr>
        <p:spPr>
          <a:xfrm>
            <a:off x="168275" y="1730375"/>
            <a:ext cx="2468563" cy="4572000"/>
          </a:xfrm>
        </p:spPr>
        <p:txBody>
          <a:bodyPr rtlCol="0">
            <a:normAutofit lnSpcReduction="10000"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dirty="0" smtClean="0"/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dirty="0"/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BR" dirty="0"/>
              <a:t>Divisão percentual da produção mundial de amianto em 2008 — calculada sobre um total de 2.335 mil toneladas</a:t>
            </a:r>
            <a:r>
              <a:rPr lang="pt-BR" dirty="0" smtClean="0"/>
              <a:t>.</a:t>
            </a:r>
            <a:endParaRPr lang="pt-PT" dirty="0" smtClean="0"/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dirty="0" smtClean="0"/>
              <a:t>Deslocalização </a:t>
            </a:r>
            <a:r>
              <a:rPr lang="pt-PT" dirty="0"/>
              <a:t>geográfica e ideológica da indústria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dirty="0"/>
              <a:t>África, Ásia e América Latina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dirty="0"/>
              <a:t>Distribuição social do traballho e da riqueza (também dos danos) e desenvolvimento econômico 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dirty="0"/>
              <a:t>Diferentes níveis de proteção à saúde e ao </a:t>
            </a:r>
            <a:r>
              <a:rPr lang="pt-PT" dirty="0" smtClean="0"/>
              <a:t>ambiente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dirty="0" smtClean="0"/>
              <a:t>Duplo padrão e slow violence (violência expandida)</a:t>
            </a:r>
            <a:endParaRPr lang="pt-PT" dirty="0"/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pt-PT" dirty="0"/>
          </a:p>
        </p:txBody>
      </p:sp>
      <p:pic>
        <p:nvPicPr>
          <p:cNvPr id="35844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419475" y="2133600"/>
            <a:ext cx="5575300" cy="41036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PT" dirty="0" smtClean="0">
                <a:solidFill>
                  <a:schemeClr val="accent1">
                    <a:satMod val="150000"/>
                  </a:schemeClr>
                </a:solidFill>
              </a:rPr>
              <a:t>Institutos pró amianto</a:t>
            </a:r>
            <a:endParaRPr lang="pt-PT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dirty="0"/>
              <a:t>F</a:t>
            </a:r>
            <a:r>
              <a:rPr lang="pt-PT" dirty="0" smtClean="0"/>
              <a:t>inanciamento </a:t>
            </a:r>
            <a:r>
              <a:rPr lang="pt-PT" dirty="0"/>
              <a:t>de produção científica </a:t>
            </a:r>
            <a:r>
              <a:rPr lang="pt-PT" dirty="0" smtClean="0"/>
              <a:t>pró-utilização do amianto</a:t>
            </a:r>
            <a:r>
              <a:rPr lang="pt-PT" dirty="0"/>
              <a:t> </a:t>
            </a:r>
            <a:r>
              <a:rPr lang="pt-PT" dirty="0" smtClean="0"/>
              <a:t>do </a:t>
            </a:r>
            <a:r>
              <a:rPr lang="pt-PT" dirty="0"/>
              <a:t>amianto </a:t>
            </a:r>
            <a:endParaRPr lang="pt-PT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dirty="0"/>
              <a:t>R</a:t>
            </a:r>
            <a:r>
              <a:rPr lang="pt-PT" dirty="0" smtClean="0"/>
              <a:t>ede </a:t>
            </a:r>
            <a:r>
              <a:rPr lang="pt-PT" dirty="0"/>
              <a:t>de organizações “independentes” que se ocupam da promoção geral da “tese do crisotila” e do “uso controlado” do amianto </a:t>
            </a:r>
            <a:endParaRPr lang="pt-PT" dirty="0" smtClean="0"/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pt-PT" dirty="0"/>
              <a:t>Reino </a:t>
            </a:r>
            <a:r>
              <a:rPr lang="pt-PT" dirty="0" smtClean="0"/>
              <a:t>Unido: Asbetosis </a:t>
            </a:r>
            <a:r>
              <a:rPr lang="pt-PT" dirty="0"/>
              <a:t>Research Council (ARC), ainda na década de 60</a:t>
            </a:r>
            <a:r>
              <a:rPr lang="pt-PT" dirty="0" smtClean="0"/>
              <a:t>;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pt-PT" dirty="0" smtClean="0"/>
              <a:t>Canadá: Institut </a:t>
            </a:r>
            <a:r>
              <a:rPr lang="pt-PT" dirty="0"/>
              <a:t>de L’amiante </a:t>
            </a:r>
            <a:r>
              <a:rPr lang="pt-PT" dirty="0" smtClean="0"/>
              <a:t>(1984, atual Institut </a:t>
            </a:r>
            <a:r>
              <a:rPr lang="pt-PT" dirty="0"/>
              <a:t>du Chrysotile); 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pt-PT" dirty="0" smtClean="0"/>
              <a:t>França: Comité </a:t>
            </a:r>
            <a:r>
              <a:rPr lang="pt-PT" dirty="0"/>
              <a:t>Permanent Amiante (CPA) (</a:t>
            </a:r>
            <a:r>
              <a:rPr lang="pt-PT" dirty="0" smtClean="0"/>
              <a:t>1984–95)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pt-PT" u="sng" dirty="0" smtClean="0"/>
              <a:t>Brasil:  </a:t>
            </a:r>
            <a:r>
              <a:rPr lang="pt-PT" u="sng" dirty="0"/>
              <a:t>com o Instituto Crisotila, criado em 2002 e que permanece em atividade.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PT" dirty="0" smtClean="0">
                <a:solidFill>
                  <a:schemeClr val="accent1">
                    <a:satMod val="150000"/>
                  </a:schemeClr>
                </a:solidFill>
              </a:rPr>
              <a:t>2012</a:t>
            </a:r>
            <a:endParaRPr lang="pt-PT" dirty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95536" y="260648"/>
          <a:ext cx="8568952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7920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sz="4400" dirty="0" smtClean="0">
                <a:solidFill>
                  <a:schemeClr val="accent1">
                    <a:satMod val="150000"/>
                  </a:schemeClr>
                </a:solidFill>
              </a:rPr>
              <a:t>Atores</a:t>
            </a:r>
            <a:endParaRPr lang="pt-PT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idx="1"/>
          </p:nvPr>
        </p:nvSpPr>
        <p:spPr>
          <a:xfrm>
            <a:off x="1042988" y="836613"/>
            <a:ext cx="7200900" cy="720725"/>
          </a:xfrm>
        </p:spPr>
        <p:txBody>
          <a:bodyPr rtlCol="0">
            <a:normAutofit fontScale="40000" lnSpcReduction="20000"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pt-PT" dirty="0" smtClean="0"/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pt-PT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t-PT" sz="4200" dirty="0" smtClean="0"/>
              <a:t>Programa (continuidade)                    Anti–programa </a:t>
            </a:r>
            <a:r>
              <a:rPr lang="pt-PT" sz="4200" dirty="0"/>
              <a:t>(banimento)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pt-PT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900113" y="1773238"/>
            <a:ext cx="3384550" cy="3743325"/>
          </a:xfrm>
        </p:spPr>
        <p:txBody>
          <a:bodyPr rtlCol="0">
            <a:normAutofit fontScale="85000"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dirty="0"/>
              <a:t>União </a:t>
            </a:r>
            <a:r>
              <a:rPr lang="pt-PT" sz="1900" dirty="0"/>
              <a:t>(Ministério do Desenvolvimento, </a:t>
            </a:r>
            <a:r>
              <a:rPr lang="pt-PT" sz="1900" dirty="0" smtClean="0"/>
              <a:t>Indústria </a:t>
            </a:r>
            <a:r>
              <a:rPr lang="pt-PT" sz="1900" dirty="0"/>
              <a:t>e Comércio Exterior, Ministério de Minas e Energia)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dirty="0" smtClean="0"/>
              <a:t>Confederação </a:t>
            </a:r>
            <a:r>
              <a:rPr lang="pt-PT" dirty="0"/>
              <a:t>Nacional dos Trabalhadores da Indústria (CNTI)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dirty="0" smtClean="0"/>
              <a:t>Instituto </a:t>
            </a:r>
            <a:r>
              <a:rPr lang="pt-PT" dirty="0"/>
              <a:t>Crisotila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dirty="0" smtClean="0"/>
              <a:t>Sindicato </a:t>
            </a:r>
            <a:r>
              <a:rPr lang="pt-PT" dirty="0"/>
              <a:t>dos Trabalhadores da Indústria de extração de minerais não metálicos de </a:t>
            </a:r>
            <a:r>
              <a:rPr lang="pt-PT" dirty="0" smtClean="0"/>
              <a:t>Minaçu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dirty="0" smtClean="0"/>
              <a:t>Cientistas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PT" dirty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pt-PT" dirty="0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quarter" idx="4"/>
          </p:nvPr>
        </p:nvSpPr>
        <p:spPr>
          <a:xfrm>
            <a:off x="4716463" y="1557338"/>
            <a:ext cx="3671887" cy="4751387"/>
          </a:xfrm>
        </p:spPr>
        <p:txBody>
          <a:bodyPr rtlCol="0">
            <a:normAutofit fontScale="25000" lnSpcReduction="2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sz="7200" dirty="0"/>
              <a:t>União </a:t>
            </a:r>
            <a:r>
              <a:rPr lang="pt-PT" sz="6400" dirty="0"/>
              <a:t>(Ministério da Saúde, </a:t>
            </a:r>
            <a:r>
              <a:rPr lang="pt-PT" sz="6400" dirty="0" smtClean="0"/>
              <a:t>Previdência Social</a:t>
            </a:r>
            <a:r>
              <a:rPr lang="pt-PT" sz="6400" dirty="0"/>
              <a:t>, Ministério do Trabalho, Secretaria da mudança climática e </a:t>
            </a:r>
            <a:r>
              <a:rPr lang="pt-PT" sz="6400" dirty="0" smtClean="0"/>
              <a:t>qualidade </a:t>
            </a:r>
            <a:r>
              <a:rPr lang="pt-PT" sz="6400" dirty="0"/>
              <a:t>ambiental)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sz="7200" dirty="0"/>
              <a:t>Estado de São Paulo </a:t>
            </a:r>
            <a:r>
              <a:rPr lang="pt-PT" sz="6400" dirty="0" smtClean="0"/>
              <a:t>(Meio </a:t>
            </a:r>
            <a:r>
              <a:rPr lang="pt-PT" sz="6400" dirty="0"/>
              <a:t>Ambiente, </a:t>
            </a:r>
            <a:r>
              <a:rPr lang="pt-PT" sz="6400" dirty="0" smtClean="0"/>
              <a:t>saúde </a:t>
            </a:r>
            <a:r>
              <a:rPr lang="pt-PT" sz="6400" dirty="0"/>
              <a:t>do trabalhador)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sz="7200" dirty="0" smtClean="0"/>
              <a:t>Associação </a:t>
            </a:r>
            <a:r>
              <a:rPr lang="pt-PT" sz="7200" dirty="0"/>
              <a:t>Brasileira de Expostos ao Amianto (ABREA)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sz="7200" dirty="0" smtClean="0"/>
              <a:t>Organização </a:t>
            </a:r>
            <a:r>
              <a:rPr lang="pt-PT" sz="7200" dirty="0"/>
              <a:t>Internacional do Trabalho (OIT)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sz="7200" dirty="0"/>
              <a:t>Associação Brasileira de Indústrias e </a:t>
            </a:r>
            <a:r>
              <a:rPr lang="pt-BR" sz="7200" dirty="0" smtClean="0"/>
              <a:t>Distribuidoras </a:t>
            </a:r>
            <a:r>
              <a:rPr lang="pt-BR" sz="7200" dirty="0"/>
              <a:t>de </a:t>
            </a:r>
            <a:r>
              <a:rPr lang="pt-BR" sz="7200" dirty="0" smtClean="0"/>
              <a:t>Produtos </a:t>
            </a:r>
            <a:r>
              <a:rPr lang="pt-BR" sz="7200" dirty="0"/>
              <a:t>de </a:t>
            </a:r>
            <a:r>
              <a:rPr lang="pt-BR" sz="7200" dirty="0" smtClean="0"/>
              <a:t>Fibrocimento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sz="7200" dirty="0" smtClean="0"/>
              <a:t>Associação Nacional dos Procuradores do Trabalho </a:t>
            </a:r>
            <a:r>
              <a:rPr lang="pt-BR" sz="6400" dirty="0" smtClean="0"/>
              <a:t>(Fernanda </a:t>
            </a:r>
            <a:r>
              <a:rPr lang="pt-BR" sz="6400" dirty="0" err="1" smtClean="0"/>
              <a:t>Giannasi</a:t>
            </a:r>
            <a:r>
              <a:rPr lang="pt-BR" sz="6400" dirty="0" smtClean="0"/>
              <a:t>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sz="7200" dirty="0" smtClean="0"/>
              <a:t>Cientistas</a:t>
            </a:r>
            <a:endParaRPr lang="pt-PT" sz="7200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PT" dirty="0" smtClean="0">
                <a:solidFill>
                  <a:schemeClr val="accent1">
                    <a:satMod val="150000"/>
                  </a:schemeClr>
                </a:solidFill>
              </a:rPr>
              <a:t>A Controvérsia sobre o amianto no Brasil</a:t>
            </a:r>
            <a:endParaRPr lang="pt-PT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/>
              <a:t>D</a:t>
            </a:r>
            <a:r>
              <a:rPr lang="pt-BR" dirty="0" smtClean="0"/>
              <a:t>iversidade </a:t>
            </a:r>
            <a:r>
              <a:rPr lang="pt-BR" dirty="0"/>
              <a:t>de atores sociais se polariza entre a defesa da viabilidade do uso </a:t>
            </a:r>
            <a:r>
              <a:rPr lang="pt-BR" dirty="0" smtClean="0"/>
              <a:t>controlado </a:t>
            </a:r>
            <a:r>
              <a:rPr lang="pt-BR" dirty="0"/>
              <a:t>do amianto e a afirmação da necessidade de seu banimento. </a:t>
            </a:r>
            <a:endParaRPr lang="pt-BR" dirty="0" smtClean="0"/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/>
              <a:t>C</a:t>
            </a:r>
            <a:r>
              <a:rPr lang="pt-BR" dirty="0" smtClean="0"/>
              <a:t>ontrovérsia </a:t>
            </a:r>
            <a:r>
              <a:rPr lang="pt-BR" dirty="0"/>
              <a:t>(</a:t>
            </a:r>
            <a:r>
              <a:rPr lang="pt-BR" dirty="0" err="1"/>
              <a:t>socio</a:t>
            </a:r>
            <a:r>
              <a:rPr lang="pt-BR" dirty="0"/>
              <a:t>)técnico-científica sobre o uso controlado e uma série de conflitos sociais, econômicos, políticos e jurídicos nos quais esses projetos se contrapõem na disputa pela manutenção/alteração da política nacional do amianto.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dirty="0">
                <a:solidFill>
                  <a:schemeClr val="accent1">
                    <a:satMod val="150000"/>
                  </a:schemeClr>
                </a:solidFill>
              </a:rPr>
              <a:t>A Controvérsia sobre o amianto no Brasil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PT" dirty="0" smtClean="0"/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/>
              <a:t>A</a:t>
            </a:r>
            <a:r>
              <a:rPr lang="pt-BR" dirty="0" smtClean="0"/>
              <a:t>mplo </a:t>
            </a:r>
            <a:r>
              <a:rPr lang="pt-BR" dirty="0"/>
              <a:t>leque de atores sociais e instituições com competências diferentes em atividades que abrangem setores como ambiente, justiça, saúde, trabalho e </a:t>
            </a:r>
            <a:r>
              <a:rPr lang="pt-BR" dirty="0" smtClean="0"/>
              <a:t>economia</a:t>
            </a:r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/>
              <a:t>A</a:t>
            </a:r>
            <a:r>
              <a:rPr lang="pt-BR" dirty="0" smtClean="0"/>
              <a:t>mianto </a:t>
            </a:r>
            <a:r>
              <a:rPr lang="pt-BR" dirty="0"/>
              <a:t>como problema técnico, ambiental, político, econômico, de saúde pública e até de identidade </a:t>
            </a:r>
            <a:endParaRPr lang="pt-BR" dirty="0" smtClean="0"/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/>
              <a:t>P</a:t>
            </a:r>
            <a:r>
              <a:rPr lang="pt-BR" dirty="0" smtClean="0"/>
              <a:t>roblema </a:t>
            </a:r>
            <a:r>
              <a:rPr lang="pt-BR" dirty="0"/>
              <a:t>cuja natureza híbrida sinaliza a impureza das questões técnico-científicas implicadas e apela para que sua descrição se realize </a:t>
            </a:r>
            <a:r>
              <a:rPr lang="pt-BR" dirty="0" smtClean="0"/>
              <a:t>de forma vinculada </a:t>
            </a:r>
            <a:r>
              <a:rPr lang="pt-BR" dirty="0"/>
              <a:t>à descrição de questões sociais e </a:t>
            </a:r>
            <a:r>
              <a:rPr lang="pt-BR" dirty="0" smtClean="0"/>
              <a:t>políticas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PT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PT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PT" dirty="0"/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pt-PT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i="1" dirty="0">
                <a:solidFill>
                  <a:schemeClr val="accent1">
                    <a:satMod val="150000"/>
                  </a:schemeClr>
                </a:solidFill>
              </a:rPr>
              <a:t>mapeamento da controvérsia </a:t>
            </a:r>
            <a:r>
              <a:rPr lang="pt-BR" i="1" dirty="0" err="1" smtClean="0">
                <a:solidFill>
                  <a:schemeClr val="accent1">
                    <a:satMod val="150000"/>
                  </a:schemeClr>
                </a:solidFill>
              </a:rPr>
              <a:t>sociotécnica</a:t>
            </a:r>
            <a:r>
              <a:rPr lang="pt-BR" i="1" dirty="0" smtClean="0">
                <a:solidFill>
                  <a:schemeClr val="accent1">
                    <a:satMod val="150000"/>
                  </a:schemeClr>
                </a:solidFill>
              </a:rPr>
              <a:t>: “observar e descrever”</a:t>
            </a: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endParaRPr lang="pt-PT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3010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Diversos atores envolvidos, evidenciando as redes estabelecidas entre estes e as associações e dissociações</a:t>
            </a:r>
          </a:p>
          <a:p>
            <a:r>
              <a:rPr lang="pt-BR" smtClean="0"/>
              <a:t>Artefato técnico no centro da discussão, mas a necessidade de apreensão da dinâmica da ciência para além do argumento científico e das comunidades científicas  </a:t>
            </a:r>
            <a:endParaRPr lang="pt-P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dirty="0" smtClean="0">
                <a:solidFill>
                  <a:schemeClr val="accent1">
                    <a:satMod val="150000"/>
                  </a:schemeClr>
                </a:solidFill>
              </a:rPr>
              <a:t>Controvérsia: questão não fechada ou estabilizada.</a:t>
            </a:r>
            <a:endParaRPr lang="pt-PT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dirty="0" smtClean="0"/>
              <a:t>Ausência de consenso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dirty="0" smtClean="0"/>
              <a:t>Ausência de estabilidade e coerência numa rede sociotécnica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dirty="0" smtClean="0"/>
              <a:t>(I)legitimidade de enunciados técnicos ou científicos: </a:t>
            </a:r>
            <a:r>
              <a:rPr lang="pt-PT" b="1" dirty="0" smtClean="0"/>
              <a:t>Afinal, o que é o amianto no Brasil?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dirty="0" smtClean="0"/>
              <a:t>Dimensão política presente na construção e no uso do conhecimento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dirty="0" smtClean="0"/>
              <a:t>Aspéctos técnicos  e seus diferentes sentidos TÉCNICA – SOCIEDADE - CULTURA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P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PT" dirty="0" smtClean="0">
                <a:solidFill>
                  <a:schemeClr val="accent1">
                    <a:satMod val="150000"/>
                  </a:schemeClr>
                </a:solidFill>
              </a:rPr>
              <a:t>Amianto no Brasil: controvérsia e conflitos</a:t>
            </a:r>
            <a:endParaRPr lang="pt-PT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dirty="0" smtClean="0"/>
              <a:t>Breve histórico de extração e utilização</a:t>
            </a:r>
          </a:p>
          <a:p>
            <a:pPr marL="731520" lvl="1" indent="-274320" algn="just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pt-PT" dirty="0" smtClean="0"/>
              <a:t>Décadas de 30 a 70: instalação e expanção da indústria do amianto</a:t>
            </a:r>
          </a:p>
          <a:p>
            <a:pPr marL="731520" lvl="1" indent="-274320" algn="just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pt-PT" dirty="0" smtClean="0"/>
              <a:t>Décadas de 1970 e 1980: doenças e mortes. Emergem primeiras legislações e atores coletivos</a:t>
            </a:r>
          </a:p>
          <a:p>
            <a:pPr marL="996696" lvl="2" algn="just" fontAlgn="auto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pt-PT" dirty="0" smtClean="0"/>
              <a:t>1983 – Estudo epidemiológico em Osasco</a:t>
            </a:r>
          </a:p>
          <a:p>
            <a:pPr marL="996696" lvl="2" algn="just" fontAlgn="auto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pt-PT" dirty="0" smtClean="0"/>
              <a:t>1988 – Comisão Nacional dos Trabalhadores do aminato</a:t>
            </a:r>
          </a:p>
          <a:p>
            <a:pPr marL="996696" lvl="2" algn="just" fontAlgn="auto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endParaRPr lang="pt-PT" dirty="0"/>
          </a:p>
          <a:p>
            <a:pPr marL="768096" lvl="2" indent="0" algn="just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endParaRPr lang="pt-PT" dirty="0" smtClean="0"/>
          </a:p>
          <a:p>
            <a:pPr marL="731520" lvl="1" indent="-274320" algn="just" fontAlgn="auto">
              <a:spcAft>
                <a:spcPts val="0"/>
              </a:spcAft>
              <a:buFont typeface="Wingdings"/>
              <a:buChar char=""/>
              <a:defRPr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dirty="0" smtClean="0">
                <a:solidFill>
                  <a:schemeClr val="accent1">
                    <a:satMod val="150000"/>
                  </a:schemeClr>
                </a:solidFill>
              </a:rPr>
              <a:t>Década de 1990: conformação do atual cenário</a:t>
            </a:r>
            <a:endParaRPr lang="pt-PT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dirty="0" smtClean="0"/>
              <a:t>Nacionalização da Eternit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dirty="0" smtClean="0"/>
              <a:t>Ratificação da  Convenção 162 da OIT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dirty="0" smtClean="0"/>
              <a:t>1993: Primeiro projeto de lei pelo banimento do amianto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dirty="0" smtClean="0"/>
              <a:t>1994: Rede Ban Asbestos/ Rede Virtual Cidadã pelo banimento na AL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dirty="0" smtClean="0"/>
              <a:t>1995: subtitutivo do projeto e aprovação da lei do “uso controlado”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dirty="0" smtClean="0"/>
              <a:t>1995: ABREA, Associação Brasileira Expostos ao amianto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PT" sz="3600" dirty="0" smtClean="0">
                <a:solidFill>
                  <a:schemeClr val="accent1">
                    <a:satMod val="150000"/>
                  </a:schemeClr>
                </a:solidFill>
              </a:rPr>
              <a:t>Trabalho, saúde e ambiente: amianto e (in)justiça ambiental no Brasil</a:t>
            </a:r>
            <a:endParaRPr lang="pt-PT" sz="36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7650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endParaRPr lang="pt-BR" smtClean="0"/>
          </a:p>
          <a:p>
            <a:pPr algn="just">
              <a:buFontTx/>
              <a:buChar char="-"/>
            </a:pPr>
            <a:r>
              <a:rPr lang="pt-BR" smtClean="0"/>
              <a:t>Relações entre trabalho, saúde e ambiente a partir do paradigma da justiça ambiental e da problemática do amianto e de suas especificidades num determinado contexto</a:t>
            </a:r>
          </a:p>
          <a:p>
            <a:pPr algn="just">
              <a:buFontTx/>
              <a:buChar char="-"/>
            </a:pPr>
            <a:r>
              <a:rPr lang="pt-BR" smtClean="0"/>
              <a:t>Estudo de caso. Realização de um trabalho empírico (campo) na cidade brasileira de Minaçu</a:t>
            </a:r>
            <a:endParaRPr lang="pt-P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dirty="0" smtClean="0">
                <a:solidFill>
                  <a:schemeClr val="accent1">
                    <a:satMod val="150000"/>
                  </a:schemeClr>
                </a:solidFill>
              </a:rPr>
              <a:t>Século XXI: intensificação dos conflitos</a:t>
            </a:r>
            <a:endParaRPr lang="pt-PT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710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smtClean="0"/>
              <a:t>A partir do ano 2000: leis municipais e estaduais de proibição do amianto</a:t>
            </a:r>
          </a:p>
          <a:p>
            <a:pPr algn="just"/>
            <a:r>
              <a:rPr lang="pt-PT" smtClean="0"/>
              <a:t>2002: Crisotila Brasil</a:t>
            </a:r>
          </a:p>
          <a:p>
            <a:pPr algn="just"/>
            <a:r>
              <a:rPr lang="pt-PT" smtClean="0"/>
              <a:t>2007: Grupo de Trabalho da Câmara dos Deputados (“Dossier amianto Brasil”)</a:t>
            </a:r>
          </a:p>
          <a:p>
            <a:pPr algn="just"/>
            <a:r>
              <a:rPr lang="pt-PT" smtClean="0"/>
              <a:t>2011: Projeto pelo banimento que nunca foi votado</a:t>
            </a:r>
          </a:p>
          <a:p>
            <a:pPr algn="just"/>
            <a:r>
              <a:rPr lang="pt-PT" smtClean="0"/>
              <a:t>2012: Audiência Pública do amianto</a:t>
            </a:r>
          </a:p>
          <a:p>
            <a:pPr algn="just"/>
            <a:endParaRPr lang="pt-P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PT" dirty="0" smtClean="0">
                <a:solidFill>
                  <a:schemeClr val="accent1">
                    <a:satMod val="150000"/>
                  </a:schemeClr>
                </a:solidFill>
              </a:rPr>
              <a:t>Ciência e controvérsia</a:t>
            </a:r>
            <a:endParaRPr lang="pt-PT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8130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smtClean="0"/>
              <a:t>Experiencia pessoal e mediação científica</a:t>
            </a:r>
          </a:p>
          <a:p>
            <a:pPr algn="just"/>
            <a:r>
              <a:rPr lang="pt-PT" smtClean="0"/>
              <a:t>Toxicologia (ciência dos venenos) e a epidemiologia (ciência da saúde pública) limites técnicos e sociais</a:t>
            </a:r>
          </a:p>
          <a:p>
            <a:pPr algn="just"/>
            <a:r>
              <a:rPr lang="pt-PT" smtClean="0"/>
              <a:t>Estudos realizados no Brasil</a:t>
            </a:r>
          </a:p>
          <a:p>
            <a:pPr lvl="1" algn="just"/>
            <a:r>
              <a:rPr lang="pt-PT" smtClean="0"/>
              <a:t>Escassos e incompletos</a:t>
            </a:r>
          </a:p>
          <a:p>
            <a:pPr lvl="1" algn="just"/>
            <a:endParaRPr lang="pt-PT" smtClean="0"/>
          </a:p>
          <a:p>
            <a:pPr lvl="1" algn="just"/>
            <a:endParaRPr lang="pt-P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800" dirty="0" smtClean="0">
                <a:solidFill>
                  <a:schemeClr val="accent1">
                    <a:satMod val="150000"/>
                  </a:schemeClr>
                </a:solidFill>
              </a:rPr>
              <a:t>“morbidade </a:t>
            </a:r>
            <a:r>
              <a:rPr lang="pt-BR" sz="2800" dirty="0">
                <a:solidFill>
                  <a:schemeClr val="accent1">
                    <a:satMod val="150000"/>
                  </a:schemeClr>
                </a:solidFill>
              </a:rPr>
              <a:t>específica e </a:t>
            </a:r>
            <a:r>
              <a:rPr lang="pt-BR" sz="2800" dirty="0" smtClean="0">
                <a:solidFill>
                  <a:schemeClr val="accent1">
                    <a:satMod val="150000"/>
                  </a:schemeClr>
                </a:solidFill>
              </a:rPr>
              <a:t>mortalidade </a:t>
            </a:r>
            <a:r>
              <a:rPr lang="pt-BR" sz="2800" dirty="0">
                <a:solidFill>
                  <a:schemeClr val="accent1">
                    <a:satMod val="150000"/>
                  </a:schemeClr>
                </a:solidFill>
              </a:rPr>
              <a:t>em trabalhadores expostos ao asbesto na atividade de mineração: 1940–2007”</a:t>
            </a:r>
            <a:br>
              <a:rPr lang="pt-BR" sz="2800" dirty="0">
                <a:solidFill>
                  <a:schemeClr val="accent1">
                    <a:satMod val="150000"/>
                  </a:schemeClr>
                </a:solidFill>
              </a:rPr>
            </a:br>
            <a:endParaRPr lang="pt-PT" sz="28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 </a:t>
            </a:r>
            <a:r>
              <a:rPr lang="pt-BR" dirty="0"/>
              <a:t>Analisando trabalhadores da mina de São Felix, em Bom Jesus da Serra, e da mina de Cana Brava, em </a:t>
            </a:r>
            <a:r>
              <a:rPr lang="pt-BR" dirty="0" smtClean="0"/>
              <a:t>Minaçu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/>
              <a:t>C</a:t>
            </a:r>
            <a:r>
              <a:rPr lang="pt-BR" dirty="0" smtClean="0"/>
              <a:t>oncretizado </a:t>
            </a:r>
            <a:r>
              <a:rPr lang="pt-BR" dirty="0"/>
              <a:t>em 2010, e seus resultados foram apresentados em um relatório final intitulado </a:t>
            </a:r>
            <a:r>
              <a:rPr lang="pt-BR" i="1" dirty="0"/>
              <a:t>Projeto asbesto ambiental</a:t>
            </a:r>
            <a:r>
              <a:rPr lang="pt-BR" dirty="0"/>
              <a:t> (2010), onde constam os resultados de uma segunda fase, quando foram analisados problemas respiratórios em moradores que viviam sob teto de amianto em grandes cidades. </a:t>
            </a:r>
            <a:endParaRPr lang="pt-BR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Pesquisa da área de toxicologia: </a:t>
            </a:r>
            <a:r>
              <a:rPr lang="pt-BR" dirty="0" err="1" smtClean="0"/>
              <a:t>Biopersistência</a:t>
            </a:r>
            <a:r>
              <a:rPr lang="pt-BR" dirty="0" smtClean="0"/>
              <a:t> do amianto crisotila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dirty="0" smtClean="0">
                <a:solidFill>
                  <a:schemeClr val="accent1">
                    <a:satMod val="150000"/>
                  </a:schemeClr>
                </a:solidFill>
              </a:rPr>
              <a:t>Conclusões – ratifica as teses da indústria</a:t>
            </a:r>
            <a:endParaRPr lang="pt-PT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b="1" dirty="0" smtClean="0"/>
              <a:t>1</a:t>
            </a:r>
            <a:r>
              <a:rPr lang="pt-BR" b="1" dirty="0"/>
              <a:t>)</a:t>
            </a:r>
            <a:r>
              <a:rPr lang="pt-BR" dirty="0"/>
              <a:t> </a:t>
            </a:r>
            <a:r>
              <a:rPr lang="pt-BR" dirty="0" smtClean="0"/>
              <a:t>O </a:t>
            </a:r>
            <a:r>
              <a:rPr lang="pt-BR" dirty="0"/>
              <a:t>amianto de tipo </a:t>
            </a:r>
            <a:r>
              <a:rPr lang="pt-BR" dirty="0" smtClean="0"/>
              <a:t>crisotila apresenta menor </a:t>
            </a:r>
            <a:r>
              <a:rPr lang="pt-BR" dirty="0" err="1"/>
              <a:t>biopersistência</a:t>
            </a:r>
            <a:r>
              <a:rPr lang="pt-BR" dirty="0"/>
              <a:t> que os </a:t>
            </a:r>
            <a:r>
              <a:rPr lang="pt-BR" dirty="0" smtClean="0"/>
              <a:t>demais </a:t>
            </a:r>
            <a:r>
              <a:rPr lang="pt-BR" b="1" dirty="0" smtClean="0"/>
              <a:t>2)</a:t>
            </a:r>
            <a:r>
              <a:rPr lang="pt-BR" dirty="0" smtClean="0"/>
              <a:t> a </a:t>
            </a:r>
            <a:r>
              <a:rPr lang="pt-BR" dirty="0"/>
              <a:t>exposição ambiental ao mineral (analisada através da moradia sob tetos de amianto) não gerou alterações clínicas nos moradores acompanhados em grandes cidades brasileiras; </a:t>
            </a:r>
            <a:r>
              <a:rPr lang="pt-BR" b="1" dirty="0"/>
              <a:t>3)</a:t>
            </a:r>
            <a:r>
              <a:rPr lang="pt-BR" dirty="0"/>
              <a:t> a exposição ocupacional (analisada através de exames nos trabalhadores e ex-trabalhadores do setor) revelou o decrescimento cronológico das alterações patológicas relacionadas à exposição; </a:t>
            </a:r>
            <a:r>
              <a:rPr lang="pt-BR" b="1" dirty="0" smtClean="0"/>
              <a:t>4)</a:t>
            </a:r>
            <a:r>
              <a:rPr lang="pt-BR" dirty="0" smtClean="0"/>
              <a:t> fibras </a:t>
            </a:r>
            <a:r>
              <a:rPr lang="pt-BR" dirty="0"/>
              <a:t>suspensas no ar no local de trabalho variaram de 0,0009 a 0,0869 f/cm cúbico, números inferiores aos limites de tolerância estabelecidos (2,0 f/cm cúbico). 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>
                <a:solidFill>
                  <a:schemeClr val="accent1">
                    <a:satMod val="150000"/>
                  </a:schemeClr>
                </a:solidFill>
              </a:rPr>
              <a:t>Fontes oficiais de registro sobre doenças relacionadas ao amianto</a:t>
            </a:r>
            <a:endParaRPr lang="pt-PT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Ausência de conhecimentos </a:t>
            </a:r>
            <a:r>
              <a:rPr lang="pt-BR" dirty="0"/>
              <a:t>e sistematização de dados sobre os agravos à saúde relacionados ao </a:t>
            </a:r>
            <a:r>
              <a:rPr lang="pt-BR" dirty="0" smtClean="0"/>
              <a:t>trabalho (Silêncio epidemiológico)</a:t>
            </a:r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Ausência de notificação: Portaria de 2006 determinou procedimentos </a:t>
            </a:r>
            <a:r>
              <a:rPr lang="pt-BR" dirty="0"/>
              <a:t>para o envio dos </a:t>
            </a:r>
            <a:r>
              <a:rPr lang="pt-BR" dirty="0" smtClean="0"/>
              <a:t>dados </a:t>
            </a:r>
            <a:r>
              <a:rPr lang="pt-BR" dirty="0"/>
              <a:t>mas </a:t>
            </a:r>
            <a:r>
              <a:rPr lang="pt-BR" dirty="0" smtClean="0"/>
              <a:t>foi suspensa</a:t>
            </a:r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Classificação </a:t>
            </a:r>
            <a:r>
              <a:rPr lang="pt-BR" dirty="0"/>
              <a:t>Internacional das Doenças (CID), em 1995, é que </a:t>
            </a:r>
            <a:r>
              <a:rPr lang="pt-BR" dirty="0" smtClean="0"/>
              <a:t>o </a:t>
            </a:r>
            <a:r>
              <a:rPr lang="pt-BR" dirty="0" err="1" smtClean="0"/>
              <a:t>mesotelioma</a:t>
            </a:r>
            <a:r>
              <a:rPr lang="pt-BR" dirty="0" smtClean="0"/>
              <a:t> </a:t>
            </a:r>
            <a:r>
              <a:rPr lang="pt-BR" dirty="0"/>
              <a:t>passou a ter seu código</a:t>
            </a:r>
            <a:r>
              <a:rPr lang="pt-BR" dirty="0" smtClean="0"/>
              <a:t>;</a:t>
            </a:r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/>
              <a:t>A</a:t>
            </a:r>
            <a:r>
              <a:rPr lang="pt-BR" dirty="0" smtClean="0"/>
              <a:t>cordos </a:t>
            </a:r>
            <a:r>
              <a:rPr lang="pt-BR" dirty="0"/>
              <a:t>extrajudiciais entre empresas do setor de amianto, trabalhadores e ex-trabalhadores doentes (há mais de 4.000 acordos no Brasil); </a:t>
            </a:r>
            <a:endParaRPr lang="pt-BR" dirty="0" smtClean="0"/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/>
              <a:t>S</a:t>
            </a:r>
            <a:r>
              <a:rPr lang="pt-BR" dirty="0" smtClean="0"/>
              <a:t>ubcontratação </a:t>
            </a:r>
            <a:r>
              <a:rPr lang="pt-BR" dirty="0"/>
              <a:t>de outras empresas (consideradas, portanto, de outro setor) </a:t>
            </a:r>
            <a:endParaRPr lang="pt-BR" dirty="0" smtClean="0"/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Baixa </a:t>
            </a:r>
            <a:r>
              <a:rPr lang="pt-BR" dirty="0"/>
              <a:t>fiscalização no setor, determinada pelo número escasso de fiscais do trabalho atuantes e de recursos</a:t>
            </a:r>
            <a:r>
              <a:rPr lang="pt-BR" dirty="0" smtClean="0"/>
              <a:t> </a:t>
            </a:r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dirty="0" smtClean="0">
                <a:solidFill>
                  <a:schemeClr val="accent1">
                    <a:satMod val="150000"/>
                  </a:schemeClr>
                </a:solidFill>
              </a:rPr>
              <a:t>Conclusões - Mapeamento da controvérsia</a:t>
            </a:r>
            <a:endParaRPr lang="pt-PT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2226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989138"/>
            <a:ext cx="8229600" cy="4625975"/>
          </a:xfrm>
        </p:spPr>
        <p:txBody>
          <a:bodyPr/>
          <a:lstStyle/>
          <a:p>
            <a:pPr algn="just"/>
            <a:r>
              <a:rPr lang="pt-BR" smtClean="0"/>
              <a:t>Formas diferentes — e conflituais — de conceber as questões relativas ao trabalho, à saúde e ao ambiente que compõem esta problemática</a:t>
            </a:r>
          </a:p>
          <a:p>
            <a:pPr algn="just"/>
            <a:r>
              <a:rPr lang="pt-BR" smtClean="0"/>
              <a:t>Controvérsias como contextos em que os debates sobre dado tema se intensificam, permitindo o reconhecimento dos atores envolvidos, das alianças estabelecidas e das justificações mobilizadas.</a:t>
            </a:r>
            <a:endParaRPr lang="pt-P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dirty="0" smtClean="0">
                <a:solidFill>
                  <a:schemeClr val="accent1">
                    <a:satMod val="150000"/>
                  </a:schemeClr>
                </a:solidFill>
              </a:rPr>
              <a:t>Conclusões . Conflitos e oposições</a:t>
            </a:r>
            <a:endParaRPr lang="pt-PT" dirty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PT" dirty="0" smtClean="0">
                <a:solidFill>
                  <a:schemeClr val="accent1">
                    <a:satMod val="150000"/>
                  </a:schemeClr>
                </a:solidFill>
              </a:rPr>
              <a:t>Obrigada!</a:t>
            </a:r>
            <a:endParaRPr lang="pt-PT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4274" name="Subtítulo 4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dirty="0" smtClean="0">
                <a:solidFill>
                  <a:schemeClr val="accent1">
                    <a:satMod val="150000"/>
                  </a:schemeClr>
                </a:solidFill>
              </a:rPr>
              <a:t>Minaçu: a “mina grande”</a:t>
            </a:r>
            <a:endParaRPr lang="pt-PT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611188" y="1844675"/>
            <a:ext cx="2736850" cy="4321175"/>
          </a:xfrm>
        </p:spPr>
        <p:txBody>
          <a:bodyPr rtlCol="0">
            <a:normAutofit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sz="1800" dirty="0" smtClean="0"/>
              <a:t>1967 – devido à mineração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PT" sz="1800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sz="1800" dirty="0" smtClean="0"/>
              <a:t>População</a:t>
            </a:r>
            <a:r>
              <a:rPr lang="pt-PT" sz="1800" dirty="0"/>
              <a:t>: </a:t>
            </a:r>
            <a:endParaRPr lang="pt-PT" sz="1800" dirty="0" smtClean="0"/>
          </a:p>
          <a:p>
            <a:pPr marL="118872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t-PT" sz="1800" dirty="0"/>
              <a:t> </a:t>
            </a:r>
            <a:r>
              <a:rPr lang="pt-PT" sz="1800" dirty="0" smtClean="0"/>
              <a:t>       31.154 habitantes</a:t>
            </a:r>
          </a:p>
          <a:p>
            <a:pPr marL="118872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pt-PT" sz="1800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sz="1800" dirty="0" smtClean="0"/>
              <a:t>SAMA: </a:t>
            </a:r>
          </a:p>
          <a:p>
            <a:pPr marL="118872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t-PT" sz="1800" dirty="0"/>
              <a:t> </a:t>
            </a:r>
            <a:r>
              <a:rPr lang="pt-PT" sz="1800" dirty="0" smtClean="0"/>
              <a:t>       800 trabalhadores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pt-PT" sz="1800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sz="1800" dirty="0" smtClean="0"/>
              <a:t>Mina de Cana Brava: </a:t>
            </a:r>
            <a:endParaRPr lang="pt-PT" sz="1800" dirty="0"/>
          </a:p>
          <a:p>
            <a:pPr marL="118872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t-PT" sz="1800" dirty="0" smtClean="0"/>
              <a:t>        300 </a:t>
            </a:r>
            <a:r>
              <a:rPr lang="pt-PT" sz="1800" dirty="0"/>
              <a:t>mil </a:t>
            </a:r>
            <a:r>
              <a:rPr lang="pt-PT" sz="1800" dirty="0" smtClean="0"/>
              <a:t>toneladas/ano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pt-PT" sz="1800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sz="1800" dirty="0" smtClean="0"/>
              <a:t>Brasil: </a:t>
            </a:r>
          </a:p>
          <a:p>
            <a:pPr marL="118872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t-PT" sz="1800" dirty="0" smtClean="0"/>
              <a:t>        3º produtor </a:t>
            </a:r>
          </a:p>
          <a:p>
            <a:pPr marL="118872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t-PT" sz="1800" dirty="0" smtClean="0"/>
              <a:t>        2º exportador</a:t>
            </a:r>
          </a:p>
          <a:p>
            <a:pPr marL="118872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pt-PT" sz="1800" dirty="0" smtClean="0"/>
          </a:p>
          <a:p>
            <a:pPr marL="118872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pt-PT" sz="1800" dirty="0"/>
          </a:p>
        </p:txBody>
      </p:sp>
      <p:pic>
        <p:nvPicPr>
          <p:cNvPr id="28675" name="Picture 2" descr="C:\Users\Lays\AppData\Local\Temp\_Minaç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1557338"/>
            <a:ext cx="5040313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dirty="0" smtClean="0">
                <a:solidFill>
                  <a:schemeClr val="accent1">
                    <a:satMod val="150000"/>
                  </a:schemeClr>
                </a:solidFill>
              </a:rPr>
              <a:t>Apoio à SAMA e ao amianto</a:t>
            </a:r>
            <a:endParaRPr lang="pt-PT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PT" dirty="0" smtClean="0">
              <a:solidFill>
                <a:srgbClr val="FFC000"/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PT" dirty="0" smtClean="0">
              <a:solidFill>
                <a:srgbClr val="FFC000"/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PT" dirty="0">
              <a:solidFill>
                <a:srgbClr val="FFC000"/>
              </a:solidFill>
            </a:endParaRPr>
          </a:p>
          <a:p>
            <a:pPr marL="118872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pt-PT" dirty="0">
              <a:solidFill>
                <a:srgbClr val="FFC000"/>
              </a:solidFill>
            </a:endParaRPr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dirty="0" smtClean="0">
                <a:solidFill>
                  <a:srgbClr val="FFC000"/>
                </a:solidFill>
              </a:rPr>
              <a:t>Controle dos riscos: possibilidade do “uso seguro” ou controlado</a:t>
            </a:r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dirty="0" smtClean="0">
                <a:solidFill>
                  <a:srgbClr val="FFC000"/>
                </a:solidFill>
              </a:rPr>
              <a:t>Impactos do banimento sobre Minaçu: fechamento da empresa e “fim” da cidade</a:t>
            </a:r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PT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>
                <a:solidFill>
                  <a:schemeClr val="accent1">
                    <a:satMod val="150000"/>
                  </a:schemeClr>
                </a:solidFill>
              </a:rPr>
              <a:t>(</a:t>
            </a: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in)Justiça </a:t>
            </a:r>
            <a:r>
              <a:rPr lang="pt-BR" dirty="0">
                <a:solidFill>
                  <a:schemeClr val="accent1">
                    <a:satMod val="150000"/>
                  </a:schemeClr>
                </a:solidFill>
              </a:rPr>
              <a:t>ambiental</a:t>
            </a:r>
            <a:r>
              <a:rPr lang="pt-PT" dirty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pt-PT" dirty="0">
                <a:solidFill>
                  <a:schemeClr val="accent1">
                    <a:satMod val="150000"/>
                  </a:schemeClr>
                </a:solidFill>
              </a:rPr>
            </a:br>
            <a:endParaRPr lang="pt-PT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0722" name="Espaço Reservado para Conteúdo 2"/>
          <p:cNvSpPr>
            <a:spLocks noGrp="1"/>
          </p:cNvSpPr>
          <p:nvPr>
            <p:ph idx="1"/>
          </p:nvPr>
        </p:nvSpPr>
        <p:spPr>
          <a:xfrm>
            <a:off x="1331913" y="1557338"/>
            <a:ext cx="6700837" cy="4322762"/>
          </a:xfrm>
        </p:spPr>
        <p:txBody>
          <a:bodyPr/>
          <a:lstStyle/>
          <a:p>
            <a:pPr algn="just"/>
            <a:r>
              <a:rPr lang="pt-BR" smtClean="0"/>
              <a:t>Distribuição dos riscos e danos </a:t>
            </a:r>
          </a:p>
          <a:p>
            <a:pPr algn="just"/>
            <a:r>
              <a:rPr lang="pt-BR" smtClean="0"/>
              <a:t>Demandas internacionais de finanças e de capital – efeitos em escalas menos abrangentes – respostas sociais.</a:t>
            </a:r>
            <a:endParaRPr lang="pt-PT" smtClean="0"/>
          </a:p>
          <a:p>
            <a:pPr algn="just"/>
            <a:r>
              <a:rPr lang="pt-BR" smtClean="0"/>
              <a:t>Dialéticas injustiça-justiça, global-local, tensões entre globalidade e localidade (Santos, 2008).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PT" dirty="0" smtClean="0">
                <a:solidFill>
                  <a:schemeClr val="accent1">
                    <a:satMod val="150000"/>
                  </a:schemeClr>
                </a:solidFill>
              </a:rPr>
              <a:t>Diferentes esferas e construções</a:t>
            </a:r>
            <a:endParaRPr lang="pt-PT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0" y="2033588"/>
            <a:ext cx="6096000" cy="4108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dirty="0" smtClean="0">
                <a:solidFill>
                  <a:schemeClr val="accent1">
                    <a:satMod val="150000"/>
                  </a:schemeClr>
                </a:solidFill>
              </a:rPr>
              <a:t>Amianto</a:t>
            </a:r>
            <a:endParaRPr lang="pt-PT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2770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pt-PT" smtClean="0"/>
              <a:t>De “mineral mágico” a “mineral maldito”</a:t>
            </a:r>
          </a:p>
          <a:p>
            <a:pPr algn="just">
              <a:buFontTx/>
              <a:buChar char="-"/>
            </a:pPr>
            <a:r>
              <a:rPr lang="pt-PT" smtClean="0"/>
              <a:t>Riscos extensivos</a:t>
            </a:r>
          </a:p>
          <a:p>
            <a:pPr algn="just">
              <a:buFontTx/>
              <a:buChar char="-"/>
            </a:pPr>
            <a:r>
              <a:rPr lang="pt-PT" smtClean="0"/>
              <a:t>Mais de 60 países já baniram o amianto</a:t>
            </a:r>
          </a:p>
          <a:p>
            <a:pPr algn="just">
              <a:buFontTx/>
              <a:buChar char="-"/>
            </a:pPr>
            <a:r>
              <a:rPr lang="pt-PT" smtClean="0"/>
              <a:t>Lutas pelo banimento</a:t>
            </a:r>
          </a:p>
          <a:p>
            <a:pPr lvl="1" algn="just">
              <a:buFontTx/>
              <a:buChar char="-"/>
            </a:pPr>
            <a:r>
              <a:rPr lang="pt-PT" smtClean="0"/>
              <a:t>Rede Ban Asbestos </a:t>
            </a:r>
          </a:p>
          <a:p>
            <a:pPr lvl="1" algn="just">
              <a:buFontTx/>
              <a:buChar char="-"/>
            </a:pPr>
            <a:r>
              <a:rPr lang="pt-PT" smtClean="0"/>
              <a:t>Movimentos nacionais em todo o mundo </a:t>
            </a:r>
          </a:p>
          <a:p>
            <a:pPr lvl="1" algn="just">
              <a:buFontTx/>
              <a:buChar char="-"/>
            </a:pPr>
            <a:r>
              <a:rPr lang="pt-PT" smtClean="0"/>
              <a:t>Associação Brasileira de Expostos ao Amianto (ABREA)</a:t>
            </a:r>
          </a:p>
          <a:p>
            <a:pPr algn="just">
              <a:buFontTx/>
              <a:buChar char="-"/>
            </a:pPr>
            <a:endParaRPr lang="pt-PT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PT" dirty="0" smtClean="0">
                <a:solidFill>
                  <a:schemeClr val="accent1">
                    <a:satMod val="150000"/>
                  </a:schemeClr>
                </a:solidFill>
              </a:rPr>
              <a:t>A emergência do problema</a:t>
            </a:r>
            <a:endParaRPr lang="pt-PT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dirty="0"/>
              <a:t>Ú</a:t>
            </a:r>
            <a:r>
              <a:rPr lang="pt-PT" dirty="0" smtClean="0"/>
              <a:t>ltimas </a:t>
            </a:r>
            <a:r>
              <a:rPr lang="pt-PT" dirty="0"/>
              <a:t>décadas do século XX a partir de experiências de diferentes realidades nacionais. </a:t>
            </a:r>
            <a:endParaRPr lang="pt-PT" dirty="0" smtClean="0"/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dirty="0"/>
              <a:t>R</a:t>
            </a:r>
            <a:r>
              <a:rPr lang="pt-PT" dirty="0" smtClean="0"/>
              <a:t>econhecimento </a:t>
            </a:r>
            <a:r>
              <a:rPr lang="pt-PT" dirty="0"/>
              <a:t>social </a:t>
            </a:r>
            <a:r>
              <a:rPr lang="pt-PT" dirty="0" smtClean="0"/>
              <a:t>como problema</a:t>
            </a:r>
          </a:p>
          <a:p>
            <a:pPr marL="731520" lvl="1" indent="-274320" algn="just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pt-PT" dirty="0"/>
              <a:t>Programas de ação</a:t>
            </a:r>
          </a:p>
          <a:p>
            <a:pPr marL="731520" lvl="1" indent="-274320" algn="just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pt-PT" dirty="0"/>
              <a:t>Questões de poder, caráter </a:t>
            </a:r>
            <a:r>
              <a:rPr lang="pt-PT" dirty="0" smtClean="0"/>
              <a:t>político</a:t>
            </a:r>
            <a:endParaRPr lang="pt-PT" dirty="0"/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dirty="0" smtClean="0"/>
              <a:t>Anos de exposição</a:t>
            </a:r>
          </a:p>
          <a:p>
            <a:pPr marL="731520" lvl="1" indent="-274320" algn="just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pt-PT" dirty="0" smtClean="0"/>
              <a:t>Mediação das vítimas</a:t>
            </a:r>
          </a:p>
          <a:p>
            <a:pPr marL="731520" lvl="1" indent="-274320" algn="just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pt-PT" dirty="0" smtClean="0"/>
              <a:t>Mediação científica</a:t>
            </a:r>
          </a:p>
          <a:p>
            <a:pPr marL="731520" lvl="1" indent="-274320" algn="just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pt-PT" dirty="0" smtClean="0"/>
              <a:t>Emergência de lutas e atores</a:t>
            </a:r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PT" dirty="0"/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PT" dirty="0" smtClean="0"/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PT" dirty="0"/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PT" dirty="0">
                <a:solidFill>
                  <a:schemeClr val="accent1">
                    <a:satMod val="150000"/>
                  </a:schemeClr>
                </a:solidFill>
              </a:rPr>
              <a:t>L</a:t>
            </a:r>
            <a:r>
              <a:rPr lang="pt-PT" dirty="0" smtClean="0">
                <a:solidFill>
                  <a:schemeClr val="accent1">
                    <a:satMod val="150000"/>
                  </a:schemeClr>
                </a:solidFill>
              </a:rPr>
              <a:t>obby </a:t>
            </a:r>
            <a:r>
              <a:rPr lang="pt-PT" dirty="0">
                <a:solidFill>
                  <a:schemeClr val="accent1">
                    <a:satMod val="150000"/>
                  </a:schemeClr>
                </a:solidFill>
              </a:rPr>
              <a:t>industrial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dirty="0" smtClean="0"/>
              <a:t>Ações </a:t>
            </a:r>
            <a:r>
              <a:rPr lang="pt-PT" dirty="0"/>
              <a:t>e intervenções lideradas pela </a:t>
            </a:r>
            <a:r>
              <a:rPr lang="pt-PT" dirty="0" smtClean="0"/>
              <a:t>indústria</a:t>
            </a:r>
          </a:p>
          <a:p>
            <a:pPr marL="731520" lvl="1" indent="-274320" algn="just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pt-PT" dirty="0" smtClean="0"/>
              <a:t>Ocultação, desinformação e silêncio</a:t>
            </a:r>
          </a:p>
          <a:p>
            <a:pPr marL="731520" lvl="1" indent="-274320" algn="just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pt-PT" dirty="0" smtClean="0"/>
              <a:t>Produção científica e estabelecimento e difusão de instiuições pró amianto</a:t>
            </a:r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PT" dirty="0"/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PT" dirty="0"/>
              <a:t>Quando estes riscos encontravam-se amplamente </a:t>
            </a:r>
            <a:r>
              <a:rPr lang="pt-PT" dirty="0" smtClean="0"/>
              <a:t>reconhecidos</a:t>
            </a:r>
          </a:p>
          <a:p>
            <a:pPr marL="731520" lvl="1" indent="-274320" algn="just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pt-PT" dirty="0" smtClean="0"/>
              <a:t>1</a:t>
            </a:r>
            <a:r>
              <a:rPr lang="pt-PT" dirty="0"/>
              <a:t>. a afirmação da baixa nocividade do crisotila (e a imputação dos danos aos </a:t>
            </a:r>
            <a:r>
              <a:rPr lang="pt-PT" dirty="0" smtClean="0"/>
              <a:t>anfibólios)</a:t>
            </a:r>
          </a:p>
          <a:p>
            <a:pPr marL="731520" lvl="1" indent="-274320" algn="just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pt-PT" dirty="0" smtClean="0"/>
              <a:t>2</a:t>
            </a:r>
            <a:r>
              <a:rPr lang="pt-PT" dirty="0"/>
              <a:t>. a possibilidade de utilizar o mineral em condições totalmente seguras, garantidas por meio de investimentos em tecnologia e segurança (o “uso seguro” ou controlado do amianto), que inclui um conjunto de normas em segurança e saúde no trabalho.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ódulo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ódulo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3.xml><?xml version="1.0" encoding="utf-8"?>
<a:themeOverride xmlns:a="http://schemas.openxmlformats.org/drawingml/2006/main">
  <a:clrScheme name="Módulo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4.xml><?xml version="1.0" encoding="utf-8"?>
<a:themeOverride xmlns:a="http://schemas.openxmlformats.org/drawingml/2006/main">
  <a:clrScheme name="Módulo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7276</TotalTime>
  <Words>1146</Words>
  <Application>Microsoft Office PowerPoint</Application>
  <PresentationFormat>On-screen Show (4:3)</PresentationFormat>
  <Paragraphs>132</Paragraphs>
  <Slides>27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Modelo de apresentação</vt:lpstr>
      </vt:variant>
      <vt:variant>
        <vt:i4>14</vt:i4>
      </vt:variant>
      <vt:variant>
        <vt:lpstr>Títulos dos diapositivos</vt:lpstr>
      </vt:variant>
      <vt:variant>
        <vt:i4>27</vt:i4>
      </vt:variant>
    </vt:vector>
  </HeadingPairs>
  <TitlesOfParts>
    <vt:vector size="47" baseType="lpstr">
      <vt:lpstr>Corbel</vt:lpstr>
      <vt:lpstr>Arial</vt:lpstr>
      <vt:lpstr>Wingdings 2</vt:lpstr>
      <vt:lpstr>Wingdings</vt:lpstr>
      <vt:lpstr>Wingdings 3</vt:lpstr>
      <vt:lpstr>Calibri</vt:lpstr>
      <vt:lpstr>Módulo</vt:lpstr>
      <vt:lpstr>1_Módulo</vt:lpstr>
      <vt:lpstr>Módulo</vt:lpstr>
      <vt:lpstr>Módulo</vt:lpstr>
      <vt:lpstr>Módulo</vt:lpstr>
      <vt:lpstr>Módulo</vt:lpstr>
      <vt:lpstr>Módulo</vt:lpstr>
      <vt:lpstr>Módulo</vt:lpstr>
      <vt:lpstr>1_Módulo</vt:lpstr>
      <vt:lpstr>1_Módulo</vt:lpstr>
      <vt:lpstr>1_Módulo</vt:lpstr>
      <vt:lpstr>1_Módulo</vt:lpstr>
      <vt:lpstr>1_Módulo</vt:lpstr>
      <vt:lpstr>1_Módulo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  <vt:lpstr>Diapositivo 19</vt:lpstr>
      <vt:lpstr>Diapositivo 20</vt:lpstr>
      <vt:lpstr>Diapositivo 21</vt:lpstr>
      <vt:lpstr>Diapositivo 22</vt:lpstr>
      <vt:lpstr>Diapositivo 23</vt:lpstr>
      <vt:lpstr>Diapositivo 24</vt:lpstr>
      <vt:lpstr>Diapositivo 25</vt:lpstr>
      <vt:lpstr>Diapositivo 26</vt:lpstr>
      <vt:lpstr>Diapositivo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Lays</dc:creator>
  <cp:lastModifiedBy>Sofia</cp:lastModifiedBy>
  <cp:revision>89</cp:revision>
  <dcterms:created xsi:type="dcterms:W3CDTF">2014-01-07T09:54:49Z</dcterms:created>
  <dcterms:modified xsi:type="dcterms:W3CDTF">2015-03-22T21:57:11Z</dcterms:modified>
</cp:coreProperties>
</file>